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1"/>
  </p:notesMasterIdLst>
  <p:sldIdLst>
    <p:sldId id="256" r:id="rId2"/>
    <p:sldId id="257" r:id="rId3"/>
    <p:sldId id="346" r:id="rId4"/>
    <p:sldId id="312" r:id="rId5"/>
    <p:sldId id="347" r:id="rId6"/>
    <p:sldId id="310" r:id="rId7"/>
    <p:sldId id="313" r:id="rId8"/>
    <p:sldId id="259" r:id="rId9"/>
    <p:sldId id="348" r:id="rId10"/>
    <p:sldId id="317" r:id="rId11"/>
    <p:sldId id="318" r:id="rId12"/>
    <p:sldId id="319" r:id="rId13"/>
    <p:sldId id="314" r:id="rId14"/>
    <p:sldId id="397" r:id="rId15"/>
    <p:sldId id="398" r:id="rId16"/>
    <p:sldId id="399" r:id="rId17"/>
    <p:sldId id="400" r:id="rId18"/>
    <p:sldId id="396" r:id="rId19"/>
    <p:sldId id="326" r:id="rId20"/>
    <p:sldId id="322" r:id="rId21"/>
    <p:sldId id="327" r:id="rId22"/>
    <p:sldId id="328" r:id="rId23"/>
    <p:sldId id="325" r:id="rId24"/>
    <p:sldId id="323" r:id="rId25"/>
    <p:sldId id="330" r:id="rId26"/>
    <p:sldId id="331" r:id="rId27"/>
    <p:sldId id="332" r:id="rId28"/>
    <p:sldId id="333" r:id="rId29"/>
    <p:sldId id="334" r:id="rId30"/>
    <p:sldId id="336" r:id="rId31"/>
    <p:sldId id="339" r:id="rId32"/>
    <p:sldId id="341" r:id="rId33"/>
    <p:sldId id="349" r:id="rId34"/>
    <p:sldId id="350" r:id="rId35"/>
    <p:sldId id="351" r:id="rId36"/>
    <p:sldId id="352" r:id="rId37"/>
    <p:sldId id="353" r:id="rId38"/>
    <p:sldId id="354" r:id="rId39"/>
    <p:sldId id="355" r:id="rId40"/>
    <p:sldId id="356" r:id="rId41"/>
    <p:sldId id="357" r:id="rId42"/>
    <p:sldId id="358" r:id="rId43"/>
    <p:sldId id="359" r:id="rId44"/>
    <p:sldId id="360" r:id="rId45"/>
    <p:sldId id="361" r:id="rId46"/>
    <p:sldId id="362" r:id="rId47"/>
    <p:sldId id="363" r:id="rId48"/>
    <p:sldId id="364" r:id="rId49"/>
    <p:sldId id="365" r:id="rId50"/>
    <p:sldId id="366" r:id="rId51"/>
    <p:sldId id="367" r:id="rId52"/>
    <p:sldId id="368" r:id="rId53"/>
    <p:sldId id="369" r:id="rId54"/>
    <p:sldId id="370" r:id="rId55"/>
    <p:sldId id="371" r:id="rId56"/>
    <p:sldId id="372" r:id="rId57"/>
    <p:sldId id="373" r:id="rId58"/>
    <p:sldId id="374" r:id="rId59"/>
    <p:sldId id="375" r:id="rId60"/>
    <p:sldId id="376" r:id="rId61"/>
    <p:sldId id="377" r:id="rId62"/>
    <p:sldId id="378" r:id="rId63"/>
    <p:sldId id="379" r:id="rId64"/>
    <p:sldId id="380" r:id="rId65"/>
    <p:sldId id="381" r:id="rId66"/>
    <p:sldId id="382" r:id="rId67"/>
    <p:sldId id="383" r:id="rId68"/>
    <p:sldId id="384" r:id="rId69"/>
    <p:sldId id="385" r:id="rId70"/>
    <p:sldId id="386" r:id="rId71"/>
    <p:sldId id="387" r:id="rId72"/>
    <p:sldId id="388" r:id="rId73"/>
    <p:sldId id="389" r:id="rId74"/>
    <p:sldId id="390" r:id="rId75"/>
    <p:sldId id="391" r:id="rId76"/>
    <p:sldId id="392" r:id="rId77"/>
    <p:sldId id="393" r:id="rId78"/>
    <p:sldId id="394" r:id="rId79"/>
    <p:sldId id="395" r:id="rId8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B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67606" autoAdjust="0"/>
  </p:normalViewPr>
  <p:slideViewPr>
    <p:cSldViewPr snapToGrid="0">
      <p:cViewPr>
        <p:scale>
          <a:sx n="108" d="100"/>
          <a:sy n="108" d="100"/>
        </p:scale>
        <p:origin x="-344" y="-2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notesMaster" Target="notesMasters/notesMaster1.xml"/><Relationship Id="rId82" Type="http://schemas.openxmlformats.org/officeDocument/2006/relationships/printerSettings" Target="printerSettings/printerSettings1.bin"/><Relationship Id="rId83" Type="http://schemas.openxmlformats.org/officeDocument/2006/relationships/presProps" Target="presProps.xml"/><Relationship Id="rId84" Type="http://schemas.openxmlformats.org/officeDocument/2006/relationships/viewProps" Target="viewProps.xml"/><Relationship Id="rId85" Type="http://schemas.openxmlformats.org/officeDocument/2006/relationships/theme" Target="theme/theme1.xml"/><Relationship Id="rId86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D90848-08F4-314F-ACD1-9F94186B33B4}" type="doc">
      <dgm:prSet loTypeId="urn:microsoft.com/office/officeart/2005/8/layout/process1" loCatId="" qsTypeId="urn:microsoft.com/office/officeart/2005/8/quickstyle/simple3" qsCatId="simple" csTypeId="urn:microsoft.com/office/officeart/2005/8/colors/accent1_2" csCatId="accent1" phldr="1"/>
      <dgm:spPr/>
    </dgm:pt>
    <dgm:pt modelId="{9DBC08D5-57F0-1448-94FA-085B133364E8}">
      <dgm:prSet phldrT="[Text]"/>
      <dgm:spPr/>
      <dgm:t>
        <a:bodyPr/>
        <a:lstStyle/>
        <a:p>
          <a:r>
            <a:rPr lang="en-US" dirty="0" smtClean="0"/>
            <a:t>Routing</a:t>
          </a:r>
          <a:endParaRPr lang="en-US" dirty="0"/>
        </a:p>
      </dgm:t>
    </dgm:pt>
    <dgm:pt modelId="{F430A690-998D-1346-9FD8-F55459A0E766}" type="parTrans" cxnId="{98E9FAC0-B4EF-C14F-8D23-B4B990D3A3C4}">
      <dgm:prSet/>
      <dgm:spPr/>
      <dgm:t>
        <a:bodyPr/>
        <a:lstStyle/>
        <a:p>
          <a:endParaRPr lang="en-US"/>
        </a:p>
      </dgm:t>
    </dgm:pt>
    <dgm:pt modelId="{37FCB51E-4041-8A48-9F32-E73376F71131}" type="sibTrans" cxnId="{98E9FAC0-B4EF-C14F-8D23-B4B990D3A3C4}">
      <dgm:prSet/>
      <dgm:spPr/>
      <dgm:t>
        <a:bodyPr/>
        <a:lstStyle/>
        <a:p>
          <a:endParaRPr lang="en-US"/>
        </a:p>
      </dgm:t>
    </dgm:pt>
    <dgm:pt modelId="{97C72A44-F1E5-804F-B2EA-9FBEECA9E7F7}">
      <dgm:prSet phldrT="[Text]"/>
      <dgm:spPr/>
      <dgm:t>
        <a:bodyPr/>
        <a:lstStyle/>
        <a:p>
          <a:r>
            <a:rPr lang="en-US" dirty="0" smtClean="0"/>
            <a:t>Payment</a:t>
          </a:r>
          <a:endParaRPr lang="en-US" dirty="0"/>
        </a:p>
      </dgm:t>
    </dgm:pt>
    <dgm:pt modelId="{35A59E27-3389-1D45-9EAA-D9403505F0F7}" type="parTrans" cxnId="{1486829C-13AF-C340-BF55-26B217170839}">
      <dgm:prSet/>
      <dgm:spPr/>
      <dgm:t>
        <a:bodyPr/>
        <a:lstStyle/>
        <a:p>
          <a:endParaRPr lang="en-US"/>
        </a:p>
      </dgm:t>
    </dgm:pt>
    <dgm:pt modelId="{B7EDA032-98AC-2544-B2D8-4F5CB922074C}" type="sibTrans" cxnId="{1486829C-13AF-C340-BF55-26B217170839}">
      <dgm:prSet/>
      <dgm:spPr/>
      <dgm:t>
        <a:bodyPr/>
        <a:lstStyle/>
        <a:p>
          <a:endParaRPr lang="en-US"/>
        </a:p>
      </dgm:t>
    </dgm:pt>
    <dgm:pt modelId="{65C1588A-CFF3-A24E-B9B1-4F8C42824EF8}">
      <dgm:prSet phldrT="[Text]"/>
      <dgm:spPr/>
      <dgm:t>
        <a:bodyPr/>
        <a:lstStyle/>
        <a:p>
          <a:r>
            <a:rPr lang="en-US" dirty="0" smtClean="0"/>
            <a:t>Accountability</a:t>
          </a:r>
          <a:endParaRPr lang="en-US" dirty="0"/>
        </a:p>
      </dgm:t>
    </dgm:pt>
    <dgm:pt modelId="{7EC54935-8FDA-BA42-8A2E-5A6DF50F7466}" type="parTrans" cxnId="{6CC7E566-44CC-4648-BB2A-CDB48DCB8CAE}">
      <dgm:prSet/>
      <dgm:spPr/>
      <dgm:t>
        <a:bodyPr/>
        <a:lstStyle/>
        <a:p>
          <a:endParaRPr lang="en-US"/>
        </a:p>
      </dgm:t>
    </dgm:pt>
    <dgm:pt modelId="{5823816A-C3ED-2345-BD00-653A101B5669}" type="sibTrans" cxnId="{6CC7E566-44CC-4648-BB2A-CDB48DCB8CAE}">
      <dgm:prSet/>
      <dgm:spPr/>
      <dgm:t>
        <a:bodyPr/>
        <a:lstStyle/>
        <a:p>
          <a:endParaRPr lang="en-US"/>
        </a:p>
      </dgm:t>
    </dgm:pt>
    <dgm:pt modelId="{77EB0286-4069-1641-8D8B-0A09FEC5AF98}" type="pres">
      <dgm:prSet presAssocID="{A5D90848-08F4-314F-ACD1-9F94186B33B4}" presName="Name0" presStyleCnt="0">
        <dgm:presLayoutVars>
          <dgm:dir/>
          <dgm:resizeHandles val="exact"/>
        </dgm:presLayoutVars>
      </dgm:prSet>
      <dgm:spPr/>
    </dgm:pt>
    <dgm:pt modelId="{1421FF82-744C-6948-A4EB-1F00FE5F18E5}" type="pres">
      <dgm:prSet presAssocID="{9DBC08D5-57F0-1448-94FA-085B133364E8}" presName="node" presStyleLbl="node1" presStyleIdx="0" presStyleCnt="3" custLinFactNeighborX="-47847" custLinFactNeighborY="61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7A765F-6B89-4D4B-BAA5-E0E729F75F05}" type="pres">
      <dgm:prSet presAssocID="{37FCB51E-4041-8A48-9F32-E73376F71131}" presName="sibTrans" presStyleLbl="sibTrans2D1" presStyleIdx="0" presStyleCnt="2"/>
      <dgm:spPr/>
      <dgm:t>
        <a:bodyPr/>
        <a:lstStyle/>
        <a:p>
          <a:endParaRPr lang="en-US"/>
        </a:p>
      </dgm:t>
    </dgm:pt>
    <dgm:pt modelId="{CFC914C9-ABE4-7347-A1FA-72D73975AFE7}" type="pres">
      <dgm:prSet presAssocID="{37FCB51E-4041-8A48-9F32-E73376F71131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991BCB0E-4ED5-6745-9E33-96AF0A131D67}" type="pres">
      <dgm:prSet presAssocID="{97C72A44-F1E5-804F-B2EA-9FBEECA9E7F7}" presName="node" presStyleLbl="node1" presStyleIdx="1" presStyleCnt="3" custLinFactNeighborY="6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8778B4-9BF7-CF41-B2AD-2E7DE7FB3EDC}" type="pres">
      <dgm:prSet presAssocID="{B7EDA032-98AC-2544-B2D8-4F5CB922074C}" presName="sibTrans" presStyleLbl="sibTrans2D1" presStyleIdx="1" presStyleCnt="2"/>
      <dgm:spPr/>
      <dgm:t>
        <a:bodyPr/>
        <a:lstStyle/>
        <a:p>
          <a:endParaRPr lang="en-US"/>
        </a:p>
      </dgm:t>
    </dgm:pt>
    <dgm:pt modelId="{2DCC26A1-DCC7-EE4E-8F0C-D58AC4A93974}" type="pres">
      <dgm:prSet presAssocID="{B7EDA032-98AC-2544-B2D8-4F5CB922074C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D35B1D38-41B7-8A47-94C1-9CAD368619D5}" type="pres">
      <dgm:prSet presAssocID="{65C1588A-CFF3-A24E-B9B1-4F8C42824EF8}" presName="node" presStyleLbl="node1" presStyleIdx="2" presStyleCnt="3" custLinFactNeighborX="84961" custLinFactNeighborY="17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8227BD-6EF0-B744-93D4-1B924C26ADC4}" type="presOf" srcId="{97C72A44-F1E5-804F-B2EA-9FBEECA9E7F7}" destId="{991BCB0E-4ED5-6745-9E33-96AF0A131D67}" srcOrd="0" destOrd="0" presId="urn:microsoft.com/office/officeart/2005/8/layout/process1"/>
    <dgm:cxn modelId="{6CC7E566-44CC-4648-BB2A-CDB48DCB8CAE}" srcId="{A5D90848-08F4-314F-ACD1-9F94186B33B4}" destId="{65C1588A-CFF3-A24E-B9B1-4F8C42824EF8}" srcOrd="2" destOrd="0" parTransId="{7EC54935-8FDA-BA42-8A2E-5A6DF50F7466}" sibTransId="{5823816A-C3ED-2345-BD00-653A101B5669}"/>
    <dgm:cxn modelId="{98E9FAC0-B4EF-C14F-8D23-B4B990D3A3C4}" srcId="{A5D90848-08F4-314F-ACD1-9F94186B33B4}" destId="{9DBC08D5-57F0-1448-94FA-085B133364E8}" srcOrd="0" destOrd="0" parTransId="{F430A690-998D-1346-9FD8-F55459A0E766}" sibTransId="{37FCB51E-4041-8A48-9F32-E73376F71131}"/>
    <dgm:cxn modelId="{1486829C-13AF-C340-BF55-26B217170839}" srcId="{A5D90848-08F4-314F-ACD1-9F94186B33B4}" destId="{97C72A44-F1E5-804F-B2EA-9FBEECA9E7F7}" srcOrd="1" destOrd="0" parTransId="{35A59E27-3389-1D45-9EAA-D9403505F0F7}" sibTransId="{B7EDA032-98AC-2544-B2D8-4F5CB922074C}"/>
    <dgm:cxn modelId="{D4F1FBC2-736C-3840-86C9-F074A7F7F060}" type="presOf" srcId="{B7EDA032-98AC-2544-B2D8-4F5CB922074C}" destId="{728778B4-9BF7-CF41-B2AD-2E7DE7FB3EDC}" srcOrd="0" destOrd="0" presId="urn:microsoft.com/office/officeart/2005/8/layout/process1"/>
    <dgm:cxn modelId="{2B6B244F-7F86-654D-AB2E-E93C83B0C09A}" type="presOf" srcId="{B7EDA032-98AC-2544-B2D8-4F5CB922074C}" destId="{2DCC26A1-DCC7-EE4E-8F0C-D58AC4A93974}" srcOrd="1" destOrd="0" presId="urn:microsoft.com/office/officeart/2005/8/layout/process1"/>
    <dgm:cxn modelId="{46B431DA-C432-4B45-8A94-C5695C588A45}" type="presOf" srcId="{65C1588A-CFF3-A24E-B9B1-4F8C42824EF8}" destId="{D35B1D38-41B7-8A47-94C1-9CAD368619D5}" srcOrd="0" destOrd="0" presId="urn:microsoft.com/office/officeart/2005/8/layout/process1"/>
    <dgm:cxn modelId="{ED7BBC2B-475A-0644-8F38-664C43626115}" type="presOf" srcId="{37FCB51E-4041-8A48-9F32-E73376F71131}" destId="{977A765F-6B89-4D4B-BAA5-E0E729F75F05}" srcOrd="0" destOrd="0" presId="urn:microsoft.com/office/officeart/2005/8/layout/process1"/>
    <dgm:cxn modelId="{1A82AFC6-39A2-5F47-9321-10E6C04C4D66}" type="presOf" srcId="{A5D90848-08F4-314F-ACD1-9F94186B33B4}" destId="{77EB0286-4069-1641-8D8B-0A09FEC5AF98}" srcOrd="0" destOrd="0" presId="urn:microsoft.com/office/officeart/2005/8/layout/process1"/>
    <dgm:cxn modelId="{E13B1786-6923-BD46-920D-D77D0C19C78E}" type="presOf" srcId="{37FCB51E-4041-8A48-9F32-E73376F71131}" destId="{CFC914C9-ABE4-7347-A1FA-72D73975AFE7}" srcOrd="1" destOrd="0" presId="urn:microsoft.com/office/officeart/2005/8/layout/process1"/>
    <dgm:cxn modelId="{4BC785DA-47C4-434B-B0CB-732980B569AC}" type="presOf" srcId="{9DBC08D5-57F0-1448-94FA-085B133364E8}" destId="{1421FF82-744C-6948-A4EB-1F00FE5F18E5}" srcOrd="0" destOrd="0" presId="urn:microsoft.com/office/officeart/2005/8/layout/process1"/>
    <dgm:cxn modelId="{F73F03A8-1C18-064D-B172-C59A6BB45B5C}" type="presParOf" srcId="{77EB0286-4069-1641-8D8B-0A09FEC5AF98}" destId="{1421FF82-744C-6948-A4EB-1F00FE5F18E5}" srcOrd="0" destOrd="0" presId="urn:microsoft.com/office/officeart/2005/8/layout/process1"/>
    <dgm:cxn modelId="{6D97A93D-1F4F-9146-A293-43BD5DA0C526}" type="presParOf" srcId="{77EB0286-4069-1641-8D8B-0A09FEC5AF98}" destId="{977A765F-6B89-4D4B-BAA5-E0E729F75F05}" srcOrd="1" destOrd="0" presId="urn:microsoft.com/office/officeart/2005/8/layout/process1"/>
    <dgm:cxn modelId="{CDE5AD85-8283-D446-B976-9FE787B1A71E}" type="presParOf" srcId="{977A765F-6B89-4D4B-BAA5-E0E729F75F05}" destId="{CFC914C9-ABE4-7347-A1FA-72D73975AFE7}" srcOrd="0" destOrd="0" presId="urn:microsoft.com/office/officeart/2005/8/layout/process1"/>
    <dgm:cxn modelId="{1D476FF0-9661-A44A-AE0C-78B8BAB2C1FD}" type="presParOf" srcId="{77EB0286-4069-1641-8D8B-0A09FEC5AF98}" destId="{991BCB0E-4ED5-6745-9E33-96AF0A131D67}" srcOrd="2" destOrd="0" presId="urn:microsoft.com/office/officeart/2005/8/layout/process1"/>
    <dgm:cxn modelId="{C73927A0-8745-DD46-8838-A556E354F2A5}" type="presParOf" srcId="{77EB0286-4069-1641-8D8B-0A09FEC5AF98}" destId="{728778B4-9BF7-CF41-B2AD-2E7DE7FB3EDC}" srcOrd="3" destOrd="0" presId="urn:microsoft.com/office/officeart/2005/8/layout/process1"/>
    <dgm:cxn modelId="{608FB7A9-BF5F-414E-9743-AD936E399CA9}" type="presParOf" srcId="{728778B4-9BF7-CF41-B2AD-2E7DE7FB3EDC}" destId="{2DCC26A1-DCC7-EE4E-8F0C-D58AC4A93974}" srcOrd="0" destOrd="0" presId="urn:microsoft.com/office/officeart/2005/8/layout/process1"/>
    <dgm:cxn modelId="{00E1DA5D-5F89-8C45-A2D5-894D80281B01}" type="presParOf" srcId="{77EB0286-4069-1641-8D8B-0A09FEC5AF98}" destId="{D35B1D38-41B7-8A47-94C1-9CAD368619D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10622A-13DE-0C43-B195-E4ABA42256D8}" type="doc">
      <dgm:prSet loTypeId="urn:microsoft.com/office/officeart/2005/8/layout/vProcess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3D4364-DE6B-BA4F-AE5A-2A10705E8490}">
      <dgm:prSet phldrT="[Text]" custT="1"/>
      <dgm:spPr/>
      <dgm:t>
        <a:bodyPr/>
        <a:lstStyle/>
        <a:p>
          <a:r>
            <a:rPr lang="en-US" sz="1800" dirty="0" err="1" smtClean="0">
              <a:solidFill>
                <a:schemeClr val="tx1"/>
              </a:solidFill>
            </a:rPr>
            <a:t>Blockchain</a:t>
          </a:r>
          <a:endParaRPr lang="en-US" sz="1800" dirty="0">
            <a:solidFill>
              <a:schemeClr val="tx1"/>
            </a:solidFill>
          </a:endParaRPr>
        </a:p>
      </dgm:t>
    </dgm:pt>
    <dgm:pt modelId="{61B63503-C6D0-FA4B-9DA4-313B76C17561}" type="parTrans" cxnId="{25546DDF-45FD-1448-BB5B-4B0E1A459210}">
      <dgm:prSet/>
      <dgm:spPr/>
      <dgm:t>
        <a:bodyPr/>
        <a:lstStyle/>
        <a:p>
          <a:endParaRPr lang="en-US" sz="1800"/>
        </a:p>
      </dgm:t>
    </dgm:pt>
    <dgm:pt modelId="{8FC8F66E-3D31-664B-A063-0FD53AB1329B}" type="sibTrans" cxnId="{25546DDF-45FD-1448-BB5B-4B0E1A459210}">
      <dgm:prSet custT="1"/>
      <dgm:spPr/>
      <dgm:t>
        <a:bodyPr/>
        <a:lstStyle/>
        <a:p>
          <a:endParaRPr lang="en-US" sz="1800"/>
        </a:p>
      </dgm:t>
    </dgm:pt>
    <dgm:pt modelId="{0E08E71F-CFB6-5C49-B6D3-7E32DE9F9DD6}">
      <dgm:prSet phldrT="[Text]" custT="1"/>
      <dgm:spPr/>
      <dgm:t>
        <a:bodyPr/>
        <a:lstStyle/>
        <a:p>
          <a:r>
            <a:rPr lang="en-US" sz="1800" dirty="0" smtClean="0">
              <a:solidFill>
                <a:srgbClr val="000000"/>
              </a:solidFill>
            </a:rPr>
            <a:t>Routing + Payment + Accountability</a:t>
          </a:r>
          <a:endParaRPr lang="en-US" sz="1800" dirty="0">
            <a:solidFill>
              <a:srgbClr val="000000"/>
            </a:solidFill>
          </a:endParaRPr>
        </a:p>
      </dgm:t>
    </dgm:pt>
    <dgm:pt modelId="{76601DC4-7E72-C045-A9DD-3DDD6A4C64CE}" type="parTrans" cxnId="{E0C23597-9740-A249-9E2F-6050A227FFD7}">
      <dgm:prSet/>
      <dgm:spPr/>
      <dgm:t>
        <a:bodyPr/>
        <a:lstStyle/>
        <a:p>
          <a:endParaRPr lang="en-US" sz="1800"/>
        </a:p>
      </dgm:t>
    </dgm:pt>
    <dgm:pt modelId="{85E238DA-81C8-1A4E-803A-0BDBFE1625C8}" type="sibTrans" cxnId="{E0C23597-9740-A249-9E2F-6050A227FFD7}">
      <dgm:prSet custT="1"/>
      <dgm:spPr/>
      <dgm:t>
        <a:bodyPr/>
        <a:lstStyle/>
        <a:p>
          <a:endParaRPr lang="en-US" sz="1800"/>
        </a:p>
      </dgm:t>
    </dgm:pt>
    <dgm:pt modelId="{431D23DD-88E8-174B-9984-7FBE47BDD975}">
      <dgm:prSet custT="1"/>
      <dgm:spPr/>
      <dgm:t>
        <a:bodyPr/>
        <a:lstStyle/>
        <a:p>
          <a:r>
            <a:rPr lang="en-US" sz="1800" dirty="0" err="1" smtClean="0">
              <a:solidFill>
                <a:schemeClr val="tx1"/>
              </a:solidFill>
            </a:rPr>
            <a:t>Offchain</a:t>
          </a:r>
          <a:endParaRPr lang="en-US" sz="1800" dirty="0">
            <a:solidFill>
              <a:schemeClr val="tx1"/>
            </a:solidFill>
          </a:endParaRPr>
        </a:p>
      </dgm:t>
    </dgm:pt>
    <dgm:pt modelId="{5FD69711-1B2F-D84B-B4B4-5B4528C30C77}" type="parTrans" cxnId="{D0B1DCE1-BCAB-2347-96D7-ECBD23D5A802}">
      <dgm:prSet/>
      <dgm:spPr/>
      <dgm:t>
        <a:bodyPr/>
        <a:lstStyle/>
        <a:p>
          <a:endParaRPr lang="en-US" sz="1800"/>
        </a:p>
      </dgm:t>
    </dgm:pt>
    <dgm:pt modelId="{99F9050D-4E24-9247-87BA-703FCCDBECCC}" type="sibTrans" cxnId="{D0B1DCE1-BCAB-2347-96D7-ECBD23D5A802}">
      <dgm:prSet custT="1"/>
      <dgm:spPr/>
      <dgm:t>
        <a:bodyPr/>
        <a:lstStyle/>
        <a:p>
          <a:endParaRPr lang="en-US" sz="1800"/>
        </a:p>
      </dgm:t>
    </dgm:pt>
    <dgm:pt modelId="{51C41370-5CF2-F846-B11D-E23D9359F618}">
      <dgm:prSet custT="1"/>
      <dgm:spPr/>
      <dgm:t>
        <a:bodyPr/>
        <a:lstStyle/>
        <a:p>
          <a:r>
            <a:rPr lang="en-US" sz="1800" dirty="0" smtClean="0">
              <a:solidFill>
                <a:srgbClr val="000000"/>
              </a:solidFill>
            </a:rPr>
            <a:t>Path-based Transaction</a:t>
          </a:r>
          <a:endParaRPr lang="en-US" sz="1800" dirty="0">
            <a:solidFill>
              <a:srgbClr val="000000"/>
            </a:solidFill>
          </a:endParaRPr>
        </a:p>
      </dgm:t>
    </dgm:pt>
    <dgm:pt modelId="{9B339569-28AC-7246-A4B9-948ABF6B519D}" type="parTrans" cxnId="{0CA8EC4D-A9D6-7645-B748-7A921A458E45}">
      <dgm:prSet/>
      <dgm:spPr/>
      <dgm:t>
        <a:bodyPr/>
        <a:lstStyle/>
        <a:p>
          <a:endParaRPr lang="en-US" sz="1800"/>
        </a:p>
      </dgm:t>
    </dgm:pt>
    <dgm:pt modelId="{FE461F65-85CE-1642-B9F0-FFCEE036C3D1}" type="sibTrans" cxnId="{0CA8EC4D-A9D6-7645-B748-7A921A458E45}">
      <dgm:prSet custT="1"/>
      <dgm:spPr/>
      <dgm:t>
        <a:bodyPr/>
        <a:lstStyle/>
        <a:p>
          <a:endParaRPr lang="en-US" sz="1800"/>
        </a:p>
      </dgm:t>
    </dgm:pt>
    <dgm:pt modelId="{050E348E-0807-104C-981A-57CCB3EB50D9}">
      <dgm:prSet custT="1"/>
      <dgm:spPr/>
      <dgm:t>
        <a:bodyPr/>
        <a:lstStyle/>
        <a:p>
          <a:r>
            <a:rPr lang="en-US" sz="2000" b="1" dirty="0" smtClean="0">
              <a:solidFill>
                <a:srgbClr val="FF0000"/>
              </a:solidFill>
            </a:rPr>
            <a:t>Routing Algorithm (Contribution)</a:t>
          </a:r>
          <a:endParaRPr lang="en-US" sz="2000" b="1" dirty="0">
            <a:solidFill>
              <a:srgbClr val="FF0000"/>
            </a:solidFill>
          </a:endParaRPr>
        </a:p>
      </dgm:t>
    </dgm:pt>
    <dgm:pt modelId="{E777C9AC-1DB7-504E-A746-688F1F185D88}" type="parTrans" cxnId="{E368D015-9029-C148-9E44-A6B28CA9FFEE}">
      <dgm:prSet/>
      <dgm:spPr/>
      <dgm:t>
        <a:bodyPr/>
        <a:lstStyle/>
        <a:p>
          <a:endParaRPr lang="en-US" sz="1800"/>
        </a:p>
      </dgm:t>
    </dgm:pt>
    <dgm:pt modelId="{B98586A6-7D40-624A-A185-6748BB3027AD}" type="sibTrans" cxnId="{E368D015-9029-C148-9E44-A6B28CA9FFEE}">
      <dgm:prSet/>
      <dgm:spPr/>
      <dgm:t>
        <a:bodyPr/>
        <a:lstStyle/>
        <a:p>
          <a:endParaRPr lang="en-US" sz="1800"/>
        </a:p>
      </dgm:t>
    </dgm:pt>
    <dgm:pt modelId="{D9BB415F-6A00-304D-AF97-2A82D32DD7C1}" type="pres">
      <dgm:prSet presAssocID="{DF10622A-13DE-0C43-B195-E4ABA42256D8}" presName="outerComposite" presStyleCnt="0">
        <dgm:presLayoutVars>
          <dgm:chMax val="5"/>
          <dgm:dir/>
          <dgm:resizeHandles val="exact"/>
        </dgm:presLayoutVars>
      </dgm:prSet>
      <dgm:spPr/>
    </dgm:pt>
    <dgm:pt modelId="{FE0A35FC-D4C4-FD4F-9F4F-17EB5D1FFD9C}" type="pres">
      <dgm:prSet presAssocID="{DF10622A-13DE-0C43-B195-E4ABA42256D8}" presName="dummyMaxCanvas" presStyleCnt="0">
        <dgm:presLayoutVars/>
      </dgm:prSet>
      <dgm:spPr/>
    </dgm:pt>
    <dgm:pt modelId="{3C133015-3CB6-2D4E-9F0F-85D58DA8A203}" type="pres">
      <dgm:prSet presAssocID="{DF10622A-13DE-0C43-B195-E4ABA42256D8}" presName="FiveNodes_1" presStyleLbl="node1" presStyleIdx="0" presStyleCnt="5">
        <dgm:presLayoutVars>
          <dgm:bulletEnabled val="1"/>
        </dgm:presLayoutVars>
      </dgm:prSet>
      <dgm:spPr/>
    </dgm:pt>
    <dgm:pt modelId="{82855023-AFD3-D44C-B00A-D880A1FFE555}" type="pres">
      <dgm:prSet presAssocID="{DF10622A-13DE-0C43-B195-E4ABA42256D8}" presName="FiveNodes_2" presStyleLbl="node1" presStyleIdx="1" presStyleCnt="5">
        <dgm:presLayoutVars>
          <dgm:bulletEnabled val="1"/>
        </dgm:presLayoutVars>
      </dgm:prSet>
      <dgm:spPr/>
    </dgm:pt>
    <dgm:pt modelId="{E45BA7CF-972A-2E41-BA80-916B01B614DD}" type="pres">
      <dgm:prSet presAssocID="{DF10622A-13DE-0C43-B195-E4ABA42256D8}" presName="FiveNodes_3" presStyleLbl="node1" presStyleIdx="2" presStyleCnt="5" custLinFactNeighborX="-4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5C3A2D-6D61-BF41-A9B3-18413FD5718A}" type="pres">
      <dgm:prSet presAssocID="{DF10622A-13DE-0C43-B195-E4ABA42256D8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2525E6-3E08-8B4A-A2D6-6C60A2E1C00F}" type="pres">
      <dgm:prSet presAssocID="{DF10622A-13DE-0C43-B195-E4ABA42256D8}" presName="FiveNodes_5" presStyleLbl="node1" presStyleIdx="4" presStyleCnt="5" custScaleX="1004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76C546-AA7A-194A-A382-2B34ED4802FD}" type="pres">
      <dgm:prSet presAssocID="{DF10622A-13DE-0C43-B195-E4ABA42256D8}" presName="FiveConn_1-2" presStyleLbl="fgAccFollowNode1" presStyleIdx="0" presStyleCnt="4">
        <dgm:presLayoutVars>
          <dgm:bulletEnabled val="1"/>
        </dgm:presLayoutVars>
      </dgm:prSet>
      <dgm:spPr/>
    </dgm:pt>
    <dgm:pt modelId="{8A2F6763-2DC2-834F-9B5D-C5CC765D3206}" type="pres">
      <dgm:prSet presAssocID="{DF10622A-13DE-0C43-B195-E4ABA42256D8}" presName="FiveConn_2-3" presStyleLbl="fgAccFollowNode1" presStyleIdx="1" presStyleCnt="4">
        <dgm:presLayoutVars>
          <dgm:bulletEnabled val="1"/>
        </dgm:presLayoutVars>
      </dgm:prSet>
      <dgm:spPr/>
    </dgm:pt>
    <dgm:pt modelId="{A3D696A3-2E94-4D44-8AB6-00C363DA02A4}" type="pres">
      <dgm:prSet presAssocID="{DF10622A-13DE-0C43-B195-E4ABA42256D8}" presName="FiveConn_3-4" presStyleLbl="fgAccFollowNode1" presStyleIdx="2" presStyleCnt="4">
        <dgm:presLayoutVars>
          <dgm:bulletEnabled val="1"/>
        </dgm:presLayoutVars>
      </dgm:prSet>
      <dgm:spPr/>
    </dgm:pt>
    <dgm:pt modelId="{D2539DAB-B7D2-D446-AE85-CC04C53E402C}" type="pres">
      <dgm:prSet presAssocID="{DF10622A-13DE-0C43-B195-E4ABA42256D8}" presName="FiveConn_4-5" presStyleLbl="fgAccFollowNode1" presStyleIdx="3" presStyleCnt="4">
        <dgm:presLayoutVars>
          <dgm:bulletEnabled val="1"/>
        </dgm:presLayoutVars>
      </dgm:prSet>
      <dgm:spPr/>
    </dgm:pt>
    <dgm:pt modelId="{54D8B30D-072D-9F4F-B422-50AC553A2770}" type="pres">
      <dgm:prSet presAssocID="{DF10622A-13DE-0C43-B195-E4ABA42256D8}" presName="FiveNodes_1_text" presStyleLbl="node1" presStyleIdx="4" presStyleCnt="5">
        <dgm:presLayoutVars>
          <dgm:bulletEnabled val="1"/>
        </dgm:presLayoutVars>
      </dgm:prSet>
      <dgm:spPr/>
    </dgm:pt>
    <dgm:pt modelId="{9782C2CA-8DD9-AD4F-807C-CA581F85B623}" type="pres">
      <dgm:prSet presAssocID="{DF10622A-13DE-0C43-B195-E4ABA42256D8}" presName="FiveNodes_2_text" presStyleLbl="node1" presStyleIdx="4" presStyleCnt="5">
        <dgm:presLayoutVars>
          <dgm:bulletEnabled val="1"/>
        </dgm:presLayoutVars>
      </dgm:prSet>
      <dgm:spPr/>
    </dgm:pt>
    <dgm:pt modelId="{64962136-3DC7-1442-B073-1F7C70C747C4}" type="pres">
      <dgm:prSet presAssocID="{DF10622A-13DE-0C43-B195-E4ABA42256D8}" presName="FiveNodes_3_text" presStyleLbl="node1" presStyleIdx="4" presStyleCnt="5">
        <dgm:presLayoutVars>
          <dgm:bulletEnabled val="1"/>
        </dgm:presLayoutVars>
      </dgm:prSet>
      <dgm:spPr/>
    </dgm:pt>
    <dgm:pt modelId="{84FD0895-E4A8-134D-9FBF-44E5C82A12DB}" type="pres">
      <dgm:prSet presAssocID="{DF10622A-13DE-0C43-B195-E4ABA42256D8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C6C22A-E279-7147-BBA9-3EA2EAEEEAD5}" type="pres">
      <dgm:prSet presAssocID="{DF10622A-13DE-0C43-B195-E4ABA42256D8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655810-0FF3-594B-B12C-1320CE988A18}" type="presOf" srcId="{FE461F65-85CE-1642-B9F0-FFCEE036C3D1}" destId="{A3D696A3-2E94-4D44-8AB6-00C363DA02A4}" srcOrd="0" destOrd="0" presId="urn:microsoft.com/office/officeart/2005/8/layout/vProcess5"/>
    <dgm:cxn modelId="{15F0C625-4537-8444-A021-458955CA447B}" type="presOf" srcId="{0E08E71F-CFB6-5C49-B6D3-7E32DE9F9DD6}" destId="{84FD0895-E4A8-134D-9FBF-44E5C82A12DB}" srcOrd="1" destOrd="0" presId="urn:microsoft.com/office/officeart/2005/8/layout/vProcess5"/>
    <dgm:cxn modelId="{0CA8EC4D-A9D6-7645-B748-7A921A458E45}" srcId="{DF10622A-13DE-0C43-B195-E4ABA42256D8}" destId="{51C41370-5CF2-F846-B11D-E23D9359F618}" srcOrd="2" destOrd="0" parTransId="{9B339569-28AC-7246-A4B9-948ABF6B519D}" sibTransId="{FE461F65-85CE-1642-B9F0-FFCEE036C3D1}"/>
    <dgm:cxn modelId="{D3EEBB7C-8C88-0545-89D8-560F59019E5A}" type="presOf" srcId="{543D4364-DE6B-BA4F-AE5A-2A10705E8490}" destId="{3C133015-3CB6-2D4E-9F0F-85D58DA8A203}" srcOrd="0" destOrd="0" presId="urn:microsoft.com/office/officeart/2005/8/layout/vProcess5"/>
    <dgm:cxn modelId="{0941F572-7EC6-CA46-8C2F-FCA61A77E859}" type="presOf" srcId="{99F9050D-4E24-9247-87BA-703FCCDBECCC}" destId="{8A2F6763-2DC2-834F-9B5D-C5CC765D3206}" srcOrd="0" destOrd="0" presId="urn:microsoft.com/office/officeart/2005/8/layout/vProcess5"/>
    <dgm:cxn modelId="{25546DDF-45FD-1448-BB5B-4B0E1A459210}" srcId="{DF10622A-13DE-0C43-B195-E4ABA42256D8}" destId="{543D4364-DE6B-BA4F-AE5A-2A10705E8490}" srcOrd="0" destOrd="0" parTransId="{61B63503-C6D0-FA4B-9DA4-313B76C17561}" sibTransId="{8FC8F66E-3D31-664B-A063-0FD53AB1329B}"/>
    <dgm:cxn modelId="{133ED9F5-3E36-0648-AFD7-ACAEF55ED99B}" type="presOf" srcId="{0E08E71F-CFB6-5C49-B6D3-7E32DE9F9DD6}" destId="{DD5C3A2D-6D61-BF41-A9B3-18413FD5718A}" srcOrd="0" destOrd="0" presId="urn:microsoft.com/office/officeart/2005/8/layout/vProcess5"/>
    <dgm:cxn modelId="{AE02CCA5-A4A5-E543-B53A-0824A5E7026D}" type="presOf" srcId="{050E348E-0807-104C-981A-57CCB3EB50D9}" destId="{212525E6-3E08-8B4A-A2D6-6C60A2E1C00F}" srcOrd="0" destOrd="0" presId="urn:microsoft.com/office/officeart/2005/8/layout/vProcess5"/>
    <dgm:cxn modelId="{E0C23597-9740-A249-9E2F-6050A227FFD7}" srcId="{DF10622A-13DE-0C43-B195-E4ABA42256D8}" destId="{0E08E71F-CFB6-5C49-B6D3-7E32DE9F9DD6}" srcOrd="3" destOrd="0" parTransId="{76601DC4-7E72-C045-A9DD-3DDD6A4C64CE}" sibTransId="{85E238DA-81C8-1A4E-803A-0BDBFE1625C8}"/>
    <dgm:cxn modelId="{CEC9E764-6160-534B-B4D1-CBB6B133BFD3}" type="presOf" srcId="{431D23DD-88E8-174B-9984-7FBE47BDD975}" destId="{9782C2CA-8DD9-AD4F-807C-CA581F85B623}" srcOrd="1" destOrd="0" presId="urn:microsoft.com/office/officeart/2005/8/layout/vProcess5"/>
    <dgm:cxn modelId="{CAD442D7-9A0C-FA4F-A8C2-2BEC12DB82CD}" type="presOf" srcId="{85E238DA-81C8-1A4E-803A-0BDBFE1625C8}" destId="{D2539DAB-B7D2-D446-AE85-CC04C53E402C}" srcOrd="0" destOrd="0" presId="urn:microsoft.com/office/officeart/2005/8/layout/vProcess5"/>
    <dgm:cxn modelId="{2ECCDA13-B6CB-D84F-B180-AE1AAC61DC81}" type="presOf" srcId="{DF10622A-13DE-0C43-B195-E4ABA42256D8}" destId="{D9BB415F-6A00-304D-AF97-2A82D32DD7C1}" srcOrd="0" destOrd="0" presId="urn:microsoft.com/office/officeart/2005/8/layout/vProcess5"/>
    <dgm:cxn modelId="{D0B1DCE1-BCAB-2347-96D7-ECBD23D5A802}" srcId="{DF10622A-13DE-0C43-B195-E4ABA42256D8}" destId="{431D23DD-88E8-174B-9984-7FBE47BDD975}" srcOrd="1" destOrd="0" parTransId="{5FD69711-1B2F-D84B-B4B4-5B4528C30C77}" sibTransId="{99F9050D-4E24-9247-87BA-703FCCDBECCC}"/>
    <dgm:cxn modelId="{2035B192-1C3B-BF47-9BFF-A248E1C48685}" type="presOf" srcId="{8FC8F66E-3D31-664B-A063-0FD53AB1329B}" destId="{6F76C546-AA7A-194A-A382-2B34ED4802FD}" srcOrd="0" destOrd="0" presId="urn:microsoft.com/office/officeart/2005/8/layout/vProcess5"/>
    <dgm:cxn modelId="{5AADAE5C-D18F-EB49-B8E5-6974A0724548}" type="presOf" srcId="{51C41370-5CF2-F846-B11D-E23D9359F618}" destId="{64962136-3DC7-1442-B073-1F7C70C747C4}" srcOrd="1" destOrd="0" presId="urn:microsoft.com/office/officeart/2005/8/layout/vProcess5"/>
    <dgm:cxn modelId="{E368D015-9029-C148-9E44-A6B28CA9FFEE}" srcId="{DF10622A-13DE-0C43-B195-E4ABA42256D8}" destId="{050E348E-0807-104C-981A-57CCB3EB50D9}" srcOrd="4" destOrd="0" parTransId="{E777C9AC-1DB7-504E-A746-688F1F185D88}" sibTransId="{B98586A6-7D40-624A-A185-6748BB3027AD}"/>
    <dgm:cxn modelId="{F8F96585-AF6A-C340-8570-8098EEE013FB}" type="presOf" srcId="{431D23DD-88E8-174B-9984-7FBE47BDD975}" destId="{82855023-AFD3-D44C-B00A-D880A1FFE555}" srcOrd="0" destOrd="0" presId="urn:microsoft.com/office/officeart/2005/8/layout/vProcess5"/>
    <dgm:cxn modelId="{50277B17-27B5-9641-84FA-F5E77C08C218}" type="presOf" srcId="{543D4364-DE6B-BA4F-AE5A-2A10705E8490}" destId="{54D8B30D-072D-9F4F-B422-50AC553A2770}" srcOrd="1" destOrd="0" presId="urn:microsoft.com/office/officeart/2005/8/layout/vProcess5"/>
    <dgm:cxn modelId="{2943E933-8C08-BD44-BA60-71D3027DC757}" type="presOf" srcId="{050E348E-0807-104C-981A-57CCB3EB50D9}" destId="{7AC6C22A-E279-7147-BBA9-3EA2EAEEEAD5}" srcOrd="1" destOrd="0" presId="urn:microsoft.com/office/officeart/2005/8/layout/vProcess5"/>
    <dgm:cxn modelId="{C37F4DD8-0B7E-B94C-A2C5-1BFC15DD8C03}" type="presOf" srcId="{51C41370-5CF2-F846-B11D-E23D9359F618}" destId="{E45BA7CF-972A-2E41-BA80-916B01B614DD}" srcOrd="0" destOrd="0" presId="urn:microsoft.com/office/officeart/2005/8/layout/vProcess5"/>
    <dgm:cxn modelId="{185281DC-67A5-7E43-BF4F-F61E573EDBCE}" type="presParOf" srcId="{D9BB415F-6A00-304D-AF97-2A82D32DD7C1}" destId="{FE0A35FC-D4C4-FD4F-9F4F-17EB5D1FFD9C}" srcOrd="0" destOrd="0" presId="urn:microsoft.com/office/officeart/2005/8/layout/vProcess5"/>
    <dgm:cxn modelId="{5D83C685-2F71-1B42-AB85-0E646A850BC6}" type="presParOf" srcId="{D9BB415F-6A00-304D-AF97-2A82D32DD7C1}" destId="{3C133015-3CB6-2D4E-9F0F-85D58DA8A203}" srcOrd="1" destOrd="0" presId="urn:microsoft.com/office/officeart/2005/8/layout/vProcess5"/>
    <dgm:cxn modelId="{E4B1C26B-E73A-2E41-9251-24C74AB0A5E4}" type="presParOf" srcId="{D9BB415F-6A00-304D-AF97-2A82D32DD7C1}" destId="{82855023-AFD3-D44C-B00A-D880A1FFE555}" srcOrd="2" destOrd="0" presId="urn:microsoft.com/office/officeart/2005/8/layout/vProcess5"/>
    <dgm:cxn modelId="{82A6957A-34EA-FE47-AD53-68A9B726B328}" type="presParOf" srcId="{D9BB415F-6A00-304D-AF97-2A82D32DD7C1}" destId="{E45BA7CF-972A-2E41-BA80-916B01B614DD}" srcOrd="3" destOrd="0" presId="urn:microsoft.com/office/officeart/2005/8/layout/vProcess5"/>
    <dgm:cxn modelId="{46F968AA-7109-F74B-995E-7439DA5439AD}" type="presParOf" srcId="{D9BB415F-6A00-304D-AF97-2A82D32DD7C1}" destId="{DD5C3A2D-6D61-BF41-A9B3-18413FD5718A}" srcOrd="4" destOrd="0" presId="urn:microsoft.com/office/officeart/2005/8/layout/vProcess5"/>
    <dgm:cxn modelId="{91F98A77-9CE9-5545-93FB-6D449AF7E077}" type="presParOf" srcId="{D9BB415F-6A00-304D-AF97-2A82D32DD7C1}" destId="{212525E6-3E08-8B4A-A2D6-6C60A2E1C00F}" srcOrd="5" destOrd="0" presId="urn:microsoft.com/office/officeart/2005/8/layout/vProcess5"/>
    <dgm:cxn modelId="{7E447CD3-0CBB-7F41-80F1-B8DB9952F877}" type="presParOf" srcId="{D9BB415F-6A00-304D-AF97-2A82D32DD7C1}" destId="{6F76C546-AA7A-194A-A382-2B34ED4802FD}" srcOrd="6" destOrd="0" presId="urn:microsoft.com/office/officeart/2005/8/layout/vProcess5"/>
    <dgm:cxn modelId="{E95C4704-9B85-2647-9B40-8BCC4C36C228}" type="presParOf" srcId="{D9BB415F-6A00-304D-AF97-2A82D32DD7C1}" destId="{8A2F6763-2DC2-834F-9B5D-C5CC765D3206}" srcOrd="7" destOrd="0" presId="urn:microsoft.com/office/officeart/2005/8/layout/vProcess5"/>
    <dgm:cxn modelId="{644DAD7E-E4A7-134A-91DB-D1119BE3B701}" type="presParOf" srcId="{D9BB415F-6A00-304D-AF97-2A82D32DD7C1}" destId="{A3D696A3-2E94-4D44-8AB6-00C363DA02A4}" srcOrd="8" destOrd="0" presId="urn:microsoft.com/office/officeart/2005/8/layout/vProcess5"/>
    <dgm:cxn modelId="{AFF14836-705C-4D46-95F9-CDEC8E28C20B}" type="presParOf" srcId="{D9BB415F-6A00-304D-AF97-2A82D32DD7C1}" destId="{D2539DAB-B7D2-D446-AE85-CC04C53E402C}" srcOrd="9" destOrd="0" presId="urn:microsoft.com/office/officeart/2005/8/layout/vProcess5"/>
    <dgm:cxn modelId="{65EA2658-00B5-6A47-BF72-BCC820737255}" type="presParOf" srcId="{D9BB415F-6A00-304D-AF97-2A82D32DD7C1}" destId="{54D8B30D-072D-9F4F-B422-50AC553A2770}" srcOrd="10" destOrd="0" presId="urn:microsoft.com/office/officeart/2005/8/layout/vProcess5"/>
    <dgm:cxn modelId="{04AED3AC-90B2-B047-A77F-6E00B645C647}" type="presParOf" srcId="{D9BB415F-6A00-304D-AF97-2A82D32DD7C1}" destId="{9782C2CA-8DD9-AD4F-807C-CA581F85B623}" srcOrd="11" destOrd="0" presId="urn:microsoft.com/office/officeart/2005/8/layout/vProcess5"/>
    <dgm:cxn modelId="{D4CD0293-F16D-4641-A73D-DD5B261F06CB}" type="presParOf" srcId="{D9BB415F-6A00-304D-AF97-2A82D32DD7C1}" destId="{64962136-3DC7-1442-B073-1F7C70C747C4}" srcOrd="12" destOrd="0" presId="urn:microsoft.com/office/officeart/2005/8/layout/vProcess5"/>
    <dgm:cxn modelId="{560C21BF-8F25-4242-9594-260656A12FDE}" type="presParOf" srcId="{D9BB415F-6A00-304D-AF97-2A82D32DD7C1}" destId="{84FD0895-E4A8-134D-9FBF-44E5C82A12DB}" srcOrd="13" destOrd="0" presId="urn:microsoft.com/office/officeart/2005/8/layout/vProcess5"/>
    <dgm:cxn modelId="{A3D0CC14-446F-D548-88F4-BB211B1CDA97}" type="presParOf" srcId="{D9BB415F-6A00-304D-AF97-2A82D32DD7C1}" destId="{7AC6C22A-E279-7147-BBA9-3EA2EAEEEAD5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21FF82-744C-6948-A4EB-1F00FE5F18E5}">
      <dsp:nvSpPr>
        <dsp:cNvPr id="0" name=""/>
        <dsp:cNvSpPr/>
      </dsp:nvSpPr>
      <dsp:spPr>
        <a:xfrm>
          <a:off x="0" y="108925"/>
          <a:ext cx="2032513" cy="12195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Routing</a:t>
          </a:r>
          <a:endParaRPr lang="en-US" sz="2200" kern="1200" dirty="0"/>
        </a:p>
      </dsp:txBody>
      <dsp:txXfrm>
        <a:off x="35718" y="144643"/>
        <a:ext cx="1961077" cy="1148071"/>
      </dsp:txXfrm>
    </dsp:sp>
    <dsp:sp modelId="{977A765F-6B89-4D4B-BAA5-E0E729F75F05}">
      <dsp:nvSpPr>
        <dsp:cNvPr id="0" name=""/>
        <dsp:cNvSpPr/>
      </dsp:nvSpPr>
      <dsp:spPr>
        <a:xfrm rot="21544432">
          <a:off x="2237436" y="443394"/>
          <a:ext cx="434553" cy="50406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2237445" y="545261"/>
        <a:ext cx="304187" cy="302437"/>
      </dsp:txXfrm>
    </dsp:sp>
    <dsp:sp modelId="{991BCB0E-4ED5-6745-9E33-96AF0A131D67}">
      <dsp:nvSpPr>
        <dsp:cNvPr id="0" name=""/>
        <dsp:cNvSpPr/>
      </dsp:nvSpPr>
      <dsp:spPr>
        <a:xfrm>
          <a:off x="2852318" y="62816"/>
          <a:ext cx="2032513" cy="12195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Payment</a:t>
          </a:r>
          <a:endParaRPr lang="en-US" sz="2200" kern="1200" dirty="0"/>
        </a:p>
      </dsp:txBody>
      <dsp:txXfrm>
        <a:off x="2888036" y="98534"/>
        <a:ext cx="1961077" cy="1148071"/>
      </dsp:txXfrm>
    </dsp:sp>
    <dsp:sp modelId="{728778B4-9BF7-CF41-B2AD-2E7DE7FB3EDC}">
      <dsp:nvSpPr>
        <dsp:cNvPr id="0" name=""/>
        <dsp:cNvSpPr/>
      </dsp:nvSpPr>
      <dsp:spPr>
        <a:xfrm rot="15154">
          <a:off x="5089781" y="426879"/>
          <a:ext cx="434501" cy="50406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5089782" y="527405"/>
        <a:ext cx="304151" cy="302437"/>
      </dsp:txXfrm>
    </dsp:sp>
    <dsp:sp modelId="{D35B1D38-41B7-8A47-94C1-9CAD368619D5}">
      <dsp:nvSpPr>
        <dsp:cNvPr id="0" name=""/>
        <dsp:cNvSpPr/>
      </dsp:nvSpPr>
      <dsp:spPr>
        <a:xfrm>
          <a:off x="5704637" y="75389"/>
          <a:ext cx="2032513" cy="12195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Accountability</a:t>
          </a:r>
          <a:endParaRPr lang="en-US" sz="2200" kern="1200" dirty="0"/>
        </a:p>
      </dsp:txBody>
      <dsp:txXfrm>
        <a:off x="5740355" y="111107"/>
        <a:ext cx="1961077" cy="11480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133015-3CB6-2D4E-9F0F-85D58DA8A203}">
      <dsp:nvSpPr>
        <dsp:cNvPr id="0" name=""/>
        <dsp:cNvSpPr/>
      </dsp:nvSpPr>
      <dsp:spPr>
        <a:xfrm>
          <a:off x="-6958" y="0"/>
          <a:ext cx="5622744" cy="5048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</a:rPr>
            <a:t>Blockchain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7827" y="14785"/>
        <a:ext cx="5018956" cy="475236"/>
      </dsp:txXfrm>
    </dsp:sp>
    <dsp:sp modelId="{82855023-AFD3-D44C-B00A-D880A1FFE555}">
      <dsp:nvSpPr>
        <dsp:cNvPr id="0" name=""/>
        <dsp:cNvSpPr/>
      </dsp:nvSpPr>
      <dsp:spPr>
        <a:xfrm>
          <a:off x="412922" y="574918"/>
          <a:ext cx="5622744" cy="5048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</a:rPr>
            <a:t>Offchain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27707" y="589703"/>
        <a:ext cx="4845169" cy="475236"/>
      </dsp:txXfrm>
    </dsp:sp>
    <dsp:sp modelId="{E45BA7CF-972A-2E41-BA80-916B01B614DD}">
      <dsp:nvSpPr>
        <dsp:cNvPr id="0" name=""/>
        <dsp:cNvSpPr/>
      </dsp:nvSpPr>
      <dsp:spPr>
        <a:xfrm>
          <a:off x="804969" y="1149836"/>
          <a:ext cx="5622744" cy="5048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/>
              </a:solidFill>
            </a:rPr>
            <a:t>Path-based Transaction</a:t>
          </a:r>
          <a:endParaRPr lang="en-US" sz="1800" kern="1200" dirty="0">
            <a:solidFill>
              <a:srgbClr val="000000"/>
            </a:solidFill>
          </a:endParaRPr>
        </a:p>
      </dsp:txBody>
      <dsp:txXfrm>
        <a:off x="819754" y="1164621"/>
        <a:ext cx="4845169" cy="475236"/>
      </dsp:txXfrm>
    </dsp:sp>
    <dsp:sp modelId="{DD5C3A2D-6D61-BF41-A9B3-18413FD5718A}">
      <dsp:nvSpPr>
        <dsp:cNvPr id="0" name=""/>
        <dsp:cNvSpPr/>
      </dsp:nvSpPr>
      <dsp:spPr>
        <a:xfrm>
          <a:off x="1252682" y="1724755"/>
          <a:ext cx="5622744" cy="5048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/>
              </a:solidFill>
            </a:rPr>
            <a:t>Routing + Payment + Accountability</a:t>
          </a:r>
          <a:endParaRPr lang="en-US" sz="1800" kern="1200" dirty="0">
            <a:solidFill>
              <a:srgbClr val="000000"/>
            </a:solidFill>
          </a:endParaRPr>
        </a:p>
      </dsp:txBody>
      <dsp:txXfrm>
        <a:off x="1267467" y="1739540"/>
        <a:ext cx="4845169" cy="475236"/>
      </dsp:txXfrm>
    </dsp:sp>
    <dsp:sp modelId="{212525E6-3E08-8B4A-A2D6-6C60A2E1C00F}">
      <dsp:nvSpPr>
        <dsp:cNvPr id="0" name=""/>
        <dsp:cNvSpPr/>
      </dsp:nvSpPr>
      <dsp:spPr>
        <a:xfrm>
          <a:off x="1658646" y="2299673"/>
          <a:ext cx="5650576" cy="5048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0000"/>
              </a:solidFill>
            </a:rPr>
            <a:t>Routing Algorithm (Contribution)</a:t>
          </a:r>
          <a:endParaRPr lang="en-US" sz="2000" b="1" kern="1200" dirty="0">
            <a:solidFill>
              <a:srgbClr val="FF0000"/>
            </a:solidFill>
          </a:endParaRPr>
        </a:p>
      </dsp:txBody>
      <dsp:txXfrm>
        <a:off x="1673431" y="2314458"/>
        <a:ext cx="4869299" cy="475236"/>
      </dsp:txXfrm>
    </dsp:sp>
    <dsp:sp modelId="{6F76C546-AA7A-194A-A382-2B34ED4802FD}">
      <dsp:nvSpPr>
        <dsp:cNvPr id="0" name=""/>
        <dsp:cNvSpPr/>
      </dsp:nvSpPr>
      <dsp:spPr>
        <a:xfrm>
          <a:off x="5287661" y="368789"/>
          <a:ext cx="328124" cy="32812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5361489" y="368789"/>
        <a:ext cx="180468" cy="246913"/>
      </dsp:txXfrm>
    </dsp:sp>
    <dsp:sp modelId="{8A2F6763-2DC2-834F-9B5D-C5CC765D3206}">
      <dsp:nvSpPr>
        <dsp:cNvPr id="0" name=""/>
        <dsp:cNvSpPr/>
      </dsp:nvSpPr>
      <dsp:spPr>
        <a:xfrm>
          <a:off x="5707541" y="943707"/>
          <a:ext cx="328124" cy="32812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5781369" y="943707"/>
        <a:ext cx="180468" cy="246913"/>
      </dsp:txXfrm>
    </dsp:sp>
    <dsp:sp modelId="{A3D696A3-2E94-4D44-8AB6-00C363DA02A4}">
      <dsp:nvSpPr>
        <dsp:cNvPr id="0" name=""/>
        <dsp:cNvSpPr/>
      </dsp:nvSpPr>
      <dsp:spPr>
        <a:xfrm>
          <a:off x="6127422" y="1510212"/>
          <a:ext cx="328124" cy="32812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6201250" y="1510212"/>
        <a:ext cx="180468" cy="246913"/>
      </dsp:txXfrm>
    </dsp:sp>
    <dsp:sp modelId="{D2539DAB-B7D2-D446-AE85-CC04C53E402C}">
      <dsp:nvSpPr>
        <dsp:cNvPr id="0" name=""/>
        <dsp:cNvSpPr/>
      </dsp:nvSpPr>
      <dsp:spPr>
        <a:xfrm>
          <a:off x="6547302" y="2090739"/>
          <a:ext cx="328124" cy="32812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6621130" y="2090739"/>
        <a:ext cx="180468" cy="2469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96129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 smtClean="0"/>
              <a:t>Imaging</a:t>
            </a:r>
            <a:r>
              <a:rPr lang="en-US" baseline="0" dirty="0" smtClean="0"/>
              <a:t> you have a whole network consisting of these payment channels.</a:t>
            </a:r>
          </a:p>
          <a:p>
            <a:pPr marL="158750" indent="0">
              <a:buNone/>
            </a:pPr>
            <a:r>
              <a:rPr lang="en-US" baseline="0" dirty="0" smtClean="0"/>
              <a:t>Whole uses have decided we have this type of channels and use them.</a:t>
            </a:r>
          </a:p>
          <a:p>
            <a:pPr marL="158750" indent="0">
              <a:buNone/>
            </a:pPr>
            <a:r>
              <a:rPr lang="en-US" baseline="0" dirty="0" smtClean="0"/>
              <a:t>You do not need to open the channel to everyone, only to the node you know</a:t>
            </a:r>
          </a:p>
        </p:txBody>
      </p:sp>
    </p:spTree>
    <p:extLst>
      <p:ext uri="{BB962C8B-B14F-4D97-AF65-F5344CB8AC3E}">
        <p14:creationId xmlns:p14="http://schemas.microsoft.com/office/powerpoint/2010/main" val="2278769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baseline="0" dirty="0" smtClean="0"/>
              <a:t>S, R; S R no payment channel.</a:t>
            </a:r>
          </a:p>
          <a:p>
            <a:pPr marL="158750" indent="0">
              <a:buNone/>
            </a:pPr>
            <a:r>
              <a:rPr lang="en-US" baseline="0" dirty="0" smtClean="0"/>
              <a:t>The </a:t>
            </a:r>
            <a:r>
              <a:rPr lang="en-US" baseline="0" dirty="0" err="1" smtClean="0"/>
              <a:t>inmide</a:t>
            </a:r>
            <a:r>
              <a:rPr lang="en-US" baseline="0" dirty="0" smtClean="0"/>
              <a:t> node along the path will have the same total amount income and outcome, distributed in slight different way</a:t>
            </a:r>
          </a:p>
          <a:p>
            <a:pPr marL="158750" indent="0">
              <a:buNone/>
            </a:pPr>
            <a:r>
              <a:rPr lang="en-US" baseline="0" dirty="0" smtClean="0"/>
              <a:t>The sender decrease by 5, and the receiver increase by 5</a:t>
            </a:r>
            <a:endParaRPr lang="en-US" dirty="0" smtClean="0"/>
          </a:p>
          <a:p>
            <a:r>
              <a:rPr lang="en-US" dirty="0" smtClean="0"/>
              <a:t>But, maybe want to send 6.one</a:t>
            </a:r>
            <a:r>
              <a:rPr lang="en-US" baseline="0" dirty="0" smtClean="0"/>
              <a:t> link of the path only have capacity of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6529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can use multiple</a:t>
            </a:r>
            <a:r>
              <a:rPr lang="en-US" baseline="0" dirty="0" smtClean="0"/>
              <a:t> path.</a:t>
            </a:r>
          </a:p>
          <a:p>
            <a:r>
              <a:rPr lang="en-US" baseline="0" dirty="0" smtClean="0"/>
              <a:t>Two problem:</a:t>
            </a:r>
          </a:p>
          <a:p>
            <a:pPr lvl="1"/>
            <a:r>
              <a:rPr lang="en-US" baseline="0" dirty="0" smtClean="0"/>
              <a:t>How many path</a:t>
            </a:r>
          </a:p>
          <a:p>
            <a:pPr lvl="1"/>
            <a:r>
              <a:rPr lang="en-US" baseline="0" dirty="0" smtClean="0"/>
              <a:t>How to select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6846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PBT network builds on top of</a:t>
            </a:r>
            <a:r>
              <a:rPr lang="en-US" baseline="0" dirty="0" smtClean="0"/>
              <a:t> three key algorithms: Routing, payment and accountability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Routing: finding path and assign the red values</a:t>
            </a:r>
          </a:p>
          <a:p>
            <a:r>
              <a:rPr lang="en-US" baseline="0" dirty="0" smtClean="0"/>
              <a:t>To cheat not update correctly, correct and value. They are collected.</a:t>
            </a:r>
          </a:p>
          <a:p>
            <a:r>
              <a:rPr lang="en-US" baseline="0" dirty="0" smtClean="0"/>
              <a:t>Signature, block chain. Lightning network. Verification. Signature</a:t>
            </a:r>
          </a:p>
          <a:p>
            <a:r>
              <a:rPr lang="en-US" baseline="0" dirty="0" smtClean="0"/>
              <a:t>Solutions for payment and </a:t>
            </a:r>
            <a:r>
              <a:rPr lang="en-US" baseline="0" dirty="0" err="1" smtClean="0"/>
              <a:t>acountability</a:t>
            </a:r>
            <a:endParaRPr lang="en-US" baseline="0" dirty="0" smtClean="0"/>
          </a:p>
          <a:p>
            <a:r>
              <a:rPr lang="en-US" baseline="0" dirty="0" smtClean="0"/>
              <a:t>Solution for Routing </a:t>
            </a:r>
            <a:r>
              <a:rPr lang="en-US" baseline="0" dirty="0" err="1" smtClean="0"/>
              <a:t>focues</a:t>
            </a:r>
            <a:r>
              <a:rPr lang="en-US" baseline="0" dirty="0" smtClean="0"/>
              <a:t>, no solution doable at this moment</a:t>
            </a:r>
          </a:p>
        </p:txBody>
      </p:sp>
    </p:spTree>
    <p:extLst>
      <p:ext uri="{BB962C8B-B14F-4D97-AF65-F5344CB8AC3E}">
        <p14:creationId xmlns:p14="http://schemas.microsoft.com/office/powerpoint/2010/main" val="41676999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 smtClean="0"/>
              <a:t>In</a:t>
            </a:r>
            <a:r>
              <a:rPr lang="en-US" baseline="0" dirty="0" smtClean="0"/>
              <a:t> academy and industry, These three characters are the main concern for designing routing algorithm of PBT network</a:t>
            </a:r>
            <a:r>
              <a:rPr lang="en-US" baseline="0" dirty="0" smtClean="0"/>
              <a:t>.</a:t>
            </a:r>
          </a:p>
          <a:p>
            <a:pPr marL="158750" indent="0">
              <a:buNone/>
            </a:pPr>
            <a:endParaRPr lang="en-US" baseline="0" dirty="0" smtClean="0"/>
          </a:p>
          <a:p>
            <a:pPr marL="158750" indent="0">
              <a:buNone/>
            </a:pPr>
            <a:r>
              <a:rPr lang="en-US" baseline="0" dirty="0" smtClean="0"/>
              <a:t>Effective/efficiency property of scalability</a:t>
            </a:r>
          </a:p>
          <a:p>
            <a:pPr marL="158750" indent="0">
              <a:buNone/>
            </a:pPr>
            <a:endParaRPr lang="en-US" baseline="0" dirty="0" smtClean="0"/>
          </a:p>
          <a:p>
            <a:pPr marL="158750" indent="0">
              <a:buNone/>
            </a:pPr>
            <a:r>
              <a:rPr lang="en-US" baseline="0" dirty="0" smtClean="0"/>
              <a:t>Become fast updated.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8408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 smtClean="0"/>
              <a:t>At beginning, two issues need to be consider, one is scalability,</a:t>
            </a:r>
          </a:p>
          <a:p>
            <a:pPr marL="158750" indent="0">
              <a:buNone/>
            </a:pPr>
            <a:r>
              <a:rPr lang="en-US" dirty="0" smtClean="0"/>
              <a:t>The</a:t>
            </a:r>
            <a:r>
              <a:rPr lang="en-US" baseline="0" dirty="0" smtClean="0"/>
              <a:t> other one is privacy.</a:t>
            </a:r>
          </a:p>
          <a:p>
            <a:pPr marL="158750" indent="0">
              <a:buNone/>
            </a:pPr>
            <a:r>
              <a:rPr lang="en-US" baseline="0" dirty="0" smtClean="0"/>
              <a:t>Very high level, id and value. Later. Value is hidden, and adversary can not get the value from </a:t>
            </a:r>
            <a:r>
              <a:rPr lang="en-US" baseline="0" dirty="0" err="1" smtClean="0"/>
              <a:t>indimidiate</a:t>
            </a:r>
            <a:r>
              <a:rPr lang="en-US" baseline="0" dirty="0" smtClean="0"/>
              <a:t> node.</a:t>
            </a:r>
          </a:p>
          <a:p>
            <a:pPr marL="158750" indent="0">
              <a:buNone/>
            </a:pPr>
            <a:endParaRPr lang="en-US" baseline="0" dirty="0" smtClean="0"/>
          </a:p>
          <a:p>
            <a:pPr marL="158750" indent="0">
              <a:buNone/>
            </a:pPr>
            <a:r>
              <a:rPr lang="en-US" baseline="0" dirty="0" smtClean="0"/>
              <a:t>Leak: This is </a:t>
            </a:r>
            <a:r>
              <a:rPr lang="en-US" baseline="0" dirty="0" err="1" smtClean="0"/>
              <a:t>dir</a:t>
            </a:r>
            <a:r>
              <a:rPr lang="en-US" baseline="0" dirty="0" smtClean="0"/>
              <a:t> come, the other go to. </a:t>
            </a:r>
            <a:r>
              <a:rPr lang="en-US" baseline="0" dirty="0" err="1" smtClean="0"/>
              <a:t>Indimidate</a:t>
            </a:r>
            <a:r>
              <a:rPr lang="en-US" baseline="0" dirty="0" smtClean="0"/>
              <a:t> node can not tell if the node before is sender or in, the </a:t>
            </a:r>
            <a:r>
              <a:rPr lang="en-US" baseline="0" dirty="0" err="1" smtClean="0"/>
              <a:t>subsequcee</a:t>
            </a:r>
            <a:r>
              <a:rPr lang="en-US" baseline="0" dirty="0" smtClean="0"/>
              <a:t> node is des/</a:t>
            </a:r>
            <a:r>
              <a:rPr lang="en-US" baseline="0" dirty="0" err="1" smtClean="0"/>
              <a:t>i</a:t>
            </a:r>
            <a:r>
              <a:rPr lang="en-US" baseline="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1869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 smtClean="0"/>
              <a:t>Flare</a:t>
            </a:r>
            <a:r>
              <a:rPr lang="en-US" baseline="0" dirty="0" smtClean="0"/>
              <a:t> used in lightning network: P2P routing, keep track all the payments channel</a:t>
            </a:r>
          </a:p>
          <a:p>
            <a:pPr marL="158750" indent="0">
              <a:buNone/>
            </a:pPr>
            <a:endParaRPr lang="en-US" baseline="0" dirty="0" smtClean="0"/>
          </a:p>
          <a:p>
            <a:pPr marL="158750" indent="0">
              <a:buNone/>
            </a:pPr>
            <a:r>
              <a:rPr lang="en-US" baseline="0" dirty="0" smtClean="0"/>
              <a:t>Not so </a:t>
            </a:r>
            <a:r>
              <a:rPr lang="en-US" baseline="0" dirty="0" err="1" smtClean="0"/>
              <a:t>dynamicly</a:t>
            </a:r>
            <a:r>
              <a:rPr lang="en-US" baseline="0" dirty="0" smtClean="0"/>
              <a:t>. </a:t>
            </a:r>
          </a:p>
          <a:p>
            <a:pPr marL="158750" indent="0">
              <a:buNone/>
            </a:pPr>
            <a:endParaRPr lang="en-US" baseline="0" dirty="0" smtClean="0"/>
          </a:p>
          <a:p>
            <a:pPr marL="158750" indent="0">
              <a:buNone/>
            </a:pPr>
            <a:r>
              <a:rPr lang="en-US" baseline="0" dirty="0" smtClean="0"/>
              <a:t>Not the good solution.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7938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 smtClean="0"/>
              <a:t>Flare</a:t>
            </a:r>
            <a:r>
              <a:rPr lang="en-US" baseline="0" dirty="0" smtClean="0"/>
              <a:t> used in lightning network: P2P routing, keep track all the payments channel</a:t>
            </a:r>
          </a:p>
          <a:p>
            <a:pPr marL="158750" indent="0">
              <a:buNone/>
            </a:pPr>
            <a:endParaRPr lang="en-US" baseline="0" dirty="0" smtClean="0"/>
          </a:p>
          <a:p>
            <a:pPr marL="158750" indent="0">
              <a:buNone/>
            </a:pPr>
            <a:r>
              <a:rPr lang="en-US" baseline="0" dirty="0" smtClean="0"/>
              <a:t>Not so </a:t>
            </a:r>
            <a:r>
              <a:rPr lang="en-US" baseline="0" dirty="0" err="1" smtClean="0"/>
              <a:t>dynamicly</a:t>
            </a:r>
            <a:r>
              <a:rPr lang="en-US" baseline="0" dirty="0" smtClean="0"/>
              <a:t>. </a:t>
            </a:r>
          </a:p>
          <a:p>
            <a:pPr marL="158750" indent="0">
              <a:buNone/>
            </a:pPr>
            <a:endParaRPr lang="en-US" baseline="0" dirty="0" smtClean="0"/>
          </a:p>
          <a:p>
            <a:pPr marL="158750" indent="0">
              <a:buNone/>
            </a:pPr>
            <a:r>
              <a:rPr lang="en-US" baseline="0" dirty="0" smtClean="0"/>
              <a:t>Not the good solution.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7938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Main</a:t>
            </a:r>
            <a:r>
              <a:rPr lang="en-US" baseline="0" dirty="0" smtClean="0"/>
              <a:t> idea: Calculate subset of all </a:t>
            </a:r>
            <a:r>
              <a:rPr lang="en-US" baseline="0" dirty="0" smtClean="0"/>
              <a:t>paths</a:t>
            </a:r>
          </a:p>
          <a:p>
            <a:r>
              <a:rPr lang="en-US" baseline="0" dirty="0" smtClean="0"/>
              <a:t>Dedicated node often can be node with high degree, and high </a:t>
            </a:r>
            <a:r>
              <a:rPr lang="en-US" baseline="0" dirty="0" err="1" smtClean="0"/>
              <a:t>bandwith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2579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Slientwhispers</a:t>
            </a:r>
            <a:r>
              <a:rPr lang="en-US" dirty="0" smtClean="0"/>
              <a:t> utilized land-mark-centered</a:t>
            </a:r>
            <a:r>
              <a:rPr lang="en-US" baseline="0" dirty="0" smtClean="0"/>
              <a:t> routing to discover multiple paths and then performs multi-party </a:t>
            </a:r>
            <a:r>
              <a:rPr lang="en-US" baseline="0" dirty="0" smtClean="0"/>
              <a:t>computations</a:t>
            </a:r>
          </a:p>
          <a:p>
            <a:r>
              <a:rPr lang="en-US" dirty="0" smtClean="0"/>
              <a:t>Two</a:t>
            </a:r>
            <a:r>
              <a:rPr lang="en-US" baseline="0" dirty="0" smtClean="0"/>
              <a:t> landmarks: each of them you build an spanning tree. Just l1.</a:t>
            </a:r>
          </a:p>
          <a:p>
            <a:r>
              <a:rPr lang="en-US" baseline="0" dirty="0" smtClean="0"/>
              <a:t>Network situation changes, and the </a:t>
            </a:r>
            <a:r>
              <a:rPr lang="en-US" baseline="0" dirty="0" err="1" smtClean="0"/>
              <a:t>Slientwhispers</a:t>
            </a:r>
            <a:r>
              <a:rPr lang="en-US" baseline="0" dirty="0" smtClean="0"/>
              <a:t> will periodically rebuild the spanning </a:t>
            </a:r>
            <a:r>
              <a:rPr lang="en-US" baseline="0" dirty="0" err="1" smtClean="0"/>
              <a:t>tree.To</a:t>
            </a:r>
            <a:r>
              <a:rPr lang="en-US" baseline="0" dirty="0" smtClean="0"/>
              <a:t> follows the dynamics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994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51d9899ce4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51d9899ce4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 we route</a:t>
            </a:r>
            <a:r>
              <a:rPr lang="en-US" baseline="0" dirty="0" smtClean="0"/>
              <a:t> in this network, scalable linearly in the depths of the spanning tree</a:t>
            </a:r>
          </a:p>
          <a:p>
            <a:pPr lvl="1"/>
            <a:r>
              <a:rPr lang="en-US" baseline="0" dirty="0" smtClean="0"/>
              <a:t>Had landmark</a:t>
            </a:r>
          </a:p>
          <a:p>
            <a:pPr lvl="1"/>
            <a:r>
              <a:rPr lang="en-US" baseline="0" dirty="0" smtClean="0"/>
              <a:t>Look at each </a:t>
            </a:r>
            <a:r>
              <a:rPr lang="en-US" baseline="0" dirty="0" err="1" smtClean="0"/>
              <a:t>lanmarkget</a:t>
            </a:r>
            <a:r>
              <a:rPr lang="en-US" baseline="0" dirty="0" smtClean="0"/>
              <a:t> a path the sender and </a:t>
            </a:r>
            <a:r>
              <a:rPr lang="en-US" baseline="0" dirty="0" err="1" smtClean="0"/>
              <a:t>lanmark</a:t>
            </a:r>
            <a:r>
              <a:rPr lang="en-US" baseline="0" dirty="0" smtClean="0"/>
              <a:t> to destination.</a:t>
            </a:r>
          </a:p>
          <a:p>
            <a:pPr lvl="1"/>
            <a:r>
              <a:rPr lang="en-US" baseline="0" dirty="0" smtClean="0"/>
              <a:t>How to distribute the fund : the </a:t>
            </a:r>
            <a:r>
              <a:rPr lang="en-US" baseline="0" dirty="0" err="1" smtClean="0"/>
              <a:t>minmum</a:t>
            </a:r>
            <a:r>
              <a:rPr lang="en-US" baseline="0" dirty="0" smtClean="0"/>
              <a:t> is the max we can send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5592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smtClean="0"/>
              <a:t>Transaction overhead due to number of landmarks</a:t>
            </a:r>
          </a:p>
          <a:p>
            <a:pPr lvl="1"/>
            <a:r>
              <a:rPr lang="en-US" dirty="0" smtClean="0"/>
              <a:t> The probe operations requires that the nodes included in a transaction path  send shares to all</a:t>
            </a:r>
            <a:r>
              <a:rPr lang="en-US" baseline="0" dirty="0" smtClean="0"/>
              <a:t> landmarks. This means that the transaction overhead scales quadratic ally in the number of landmarks.</a:t>
            </a:r>
          </a:p>
          <a:p>
            <a:pPr lvl="1"/>
            <a:endParaRPr lang="en-US" baseline="0" dirty="0" smtClean="0"/>
          </a:p>
          <a:p>
            <a:pPr marL="914400" marR="0" lvl="1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tabLst/>
              <a:defRPr/>
            </a:pPr>
            <a:r>
              <a:rPr lang="en-US" dirty="0" smtClean="0"/>
              <a:t>No concurrency</a:t>
            </a:r>
          </a:p>
          <a:p>
            <a:pPr lvl="1"/>
            <a:r>
              <a:rPr lang="en-US" dirty="0" smtClean="0"/>
              <a:t> Do not provide a suitable</a:t>
            </a:r>
            <a:r>
              <a:rPr lang="en-US" baseline="0" dirty="0" smtClean="0"/>
              <a:t> solution for concurrency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6014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 smtClean="0"/>
              <a:t>A bit more flexible, using </a:t>
            </a:r>
            <a:r>
              <a:rPr lang="en-US" dirty="0" err="1" smtClean="0"/>
              <a:t>embbedding</a:t>
            </a:r>
            <a:r>
              <a:rPr lang="en-US" baseline="0" dirty="0" smtClean="0"/>
              <a:t> </a:t>
            </a:r>
            <a:r>
              <a:rPr lang="mr-IN" baseline="0" dirty="0" smtClean="0"/>
              <a:t>–</a:t>
            </a:r>
            <a:r>
              <a:rPr lang="en-US" baseline="0" dirty="0" smtClean="0"/>
              <a:t>based routing, which assigned coordinates based on the node position in the spanning tree.</a:t>
            </a:r>
          </a:p>
          <a:p>
            <a:pPr marL="158750" indent="0">
              <a:buNone/>
            </a:pPr>
            <a:r>
              <a:rPr lang="en-US" baseline="0" dirty="0" smtClean="0"/>
              <a:t>that reflect the structure of the payment network</a:t>
            </a:r>
          </a:p>
          <a:p>
            <a:pPr marL="158750" indent="0">
              <a:buNone/>
            </a:pPr>
            <a:r>
              <a:rPr lang="en-US" baseline="0" dirty="0" smtClean="0"/>
              <a:t>Then disregard the tree, to find the shorter path using links are not in the spanning tree. (Shortcut)</a:t>
            </a:r>
          </a:p>
          <a:p>
            <a:pPr marL="158750" indent="0">
              <a:buNone/>
            </a:pPr>
            <a:r>
              <a:rPr lang="en-US" baseline="0" dirty="0" smtClean="0"/>
              <a:t>S will do during the routing is in network, look the neighbors.</a:t>
            </a:r>
          </a:p>
          <a:p>
            <a:pPr marL="158750" indent="0">
              <a:buNone/>
            </a:pPr>
            <a:r>
              <a:rPr lang="en-US" baseline="0" dirty="0" smtClean="0"/>
              <a:t>|id] denote the coordinate length of node u.</a:t>
            </a:r>
          </a:p>
          <a:p>
            <a:pPr marL="158750" indent="0">
              <a:buNone/>
            </a:pPr>
            <a:r>
              <a:rPr lang="en-US" baseline="0" dirty="0" smtClean="0"/>
              <a:t>Common prefix: the number of initial elements that they have in common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7425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 smtClean="0"/>
              <a:t>VOUTE IS A rouging</a:t>
            </a:r>
            <a:r>
              <a:rPr lang="en-US" baseline="0" dirty="0" smtClean="0"/>
              <a:t> algorithm building upon prefix embedding with the goal of anonymous and efficient </a:t>
            </a:r>
            <a:r>
              <a:rPr lang="en-US" baseline="0" smtClean="0"/>
              <a:t>message delivery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7749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5774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8131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7909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51d9899ce4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51d9899ce4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1d9899ce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1d9899ce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51d9899ce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51d9899ce4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Proposed on 2008, </a:t>
            </a:r>
          </a:p>
          <a:p>
            <a:endParaRPr lang="en-US" dirty="0" smtClean="0"/>
          </a:p>
          <a:p>
            <a:r>
              <a:rPr lang="en-US" dirty="0" smtClean="0"/>
              <a:t>very single transaction is being stored in a massive distributed public ledger called the </a:t>
            </a:r>
            <a:r>
              <a:rPr lang="en-US" dirty="0" err="1" smtClean="0"/>
              <a:t>Blockchain</a:t>
            </a:r>
            <a:r>
              <a:rPr lang="en-US" dirty="0" smtClean="0"/>
              <a:t>.</a:t>
            </a:r>
          </a:p>
          <a:p>
            <a:r>
              <a:rPr lang="en-US" dirty="0" smtClean="0"/>
              <a:t>Book-keeping through distributed ledger is an essential function of the </a:t>
            </a:r>
            <a:r>
              <a:rPr lang="en-US" dirty="0" err="1" smtClean="0"/>
              <a:t>blockchain</a:t>
            </a:r>
            <a:r>
              <a:rPr lang="en-US" dirty="0" smtClean="0"/>
              <a:t>. There are many</a:t>
            </a:r>
            <a:r>
              <a:rPr lang="en-US" baseline="0" dirty="0" smtClean="0"/>
              <a:t> application for </a:t>
            </a:r>
            <a:r>
              <a:rPr lang="en-US" baseline="0" dirty="0" err="1" smtClean="0"/>
              <a:t>blockchain</a:t>
            </a:r>
            <a:r>
              <a:rPr lang="en-US" baseline="0" dirty="0" smtClean="0"/>
              <a:t>, the major benefit of using it lay in its</a:t>
            </a:r>
            <a:r>
              <a:rPr lang="mr-IN" baseline="0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8873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51d9899ce4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51d9899ce4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1d9899ce4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51d9899ce4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1d9899ce4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51d9899ce4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1d9899ce4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1d9899ce4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1d9899ce4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51d9899ce4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50aba5dc15_0_9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50aba5dc15_0_9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50aba5dc15_0_9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50aba5dc15_0_9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0aba5dc15_0_9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50aba5dc15_0_9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0aba5dc15_0_9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50aba5dc15_0_9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0aba5dc15_0_9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50aba5dc15_0_9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marketing</a:t>
            </a:r>
          </a:p>
          <a:p>
            <a:r>
              <a:rPr lang="en-US" dirty="0" smtClean="0"/>
              <a:t>renewable energy</a:t>
            </a:r>
          </a:p>
          <a:p>
            <a:r>
              <a:rPr lang="en-US" dirty="0" err="1" smtClean="0"/>
              <a:t>dApps</a:t>
            </a:r>
            <a:endParaRPr lang="en-US" dirty="0" smtClean="0"/>
          </a:p>
          <a:p>
            <a:r>
              <a:rPr lang="en-US" dirty="0" smtClean="0"/>
              <a:t>trading</a:t>
            </a:r>
          </a:p>
          <a:p>
            <a:r>
              <a:rPr lang="en-US" dirty="0" smtClean="0"/>
              <a:t>business</a:t>
            </a:r>
          </a:p>
          <a:p>
            <a:r>
              <a:rPr lang="en-US" dirty="0" smtClean="0"/>
              <a:t>government </a:t>
            </a:r>
            <a:r>
              <a:rPr lang="en-US" dirty="0" smtClean="0"/>
              <a:t>transparency</a:t>
            </a:r>
          </a:p>
          <a:p>
            <a:r>
              <a:rPr lang="en-US" dirty="0" smtClean="0"/>
              <a:t>There</a:t>
            </a:r>
            <a:r>
              <a:rPr lang="en-US" baseline="0" dirty="0" smtClean="0"/>
              <a:t> are more than 120 ongoing </a:t>
            </a:r>
            <a:r>
              <a:rPr lang="en-US" baseline="0" dirty="0" err="1" smtClean="0"/>
              <a:t>blockchain</a:t>
            </a:r>
            <a:r>
              <a:rPr lang="en-US" baseline="0" dirty="0" smtClean="0"/>
              <a:t> use cases, ranging from .capital market, healthcare to energy and investments.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51079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50aba5dc15_0_9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50aba5dc15_0_9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51d9899ce4_1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51d9899ce4_1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51d9899ce4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51d9899ce4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51d9899ce4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51d9899ce4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51d9899ce4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51d9899ce4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51d9899ce4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51d9899ce4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51d9899ce4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51d9899ce4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51d9899ce4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51d9899ce4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51d9899ce4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51d9899ce4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51d9899ce4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51d9899ce4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15356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51d9899ce4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51d9899ce4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51d9899ce4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51d9899ce4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51d9899ce4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51d9899ce4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51d9899ce4_1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51d9899ce4_1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51d9899ce4_1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51d9899ce4_1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51d9899ce4_1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51d9899ce4_1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51d9899ce4_1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51d9899ce4_1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51d9899ce4_1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51d9899ce4_1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51d9899ce4_1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51d9899ce4_1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51d9899ce4_1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51d9899ce4_1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 smtClean="0"/>
              <a:t>Use the </a:t>
            </a:r>
            <a:r>
              <a:rPr lang="en-US" dirty="0" err="1" smtClean="0"/>
              <a:t>Bitcoin</a:t>
            </a:r>
            <a:r>
              <a:rPr lang="en-US" baseline="0" dirty="0" smtClean="0"/>
              <a:t> as an example, other protocols has the same problem</a:t>
            </a:r>
          </a:p>
          <a:p>
            <a:pPr marL="15875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Bitcoin</a:t>
            </a:r>
            <a:r>
              <a:rPr lang="en-US" baseline="0" dirty="0" smtClean="0"/>
              <a:t> was proposed in 2008,the very first comment on the system was: scalability ; Ten years later, scalability is still the biggest problem ..</a:t>
            </a:r>
            <a:r>
              <a:rPr lang="en-US" dirty="0" smtClean="0"/>
              <a:t> Well, ..While this was enough at the very beginning, the system has been congested for a few years now. As a result, transactions take a long time to process and transaction fees are extortionate.</a:t>
            </a:r>
            <a:endParaRPr lang="en-US" baseline="0" dirty="0" smtClean="0"/>
          </a:p>
          <a:p>
            <a:pPr marL="158750" indent="0">
              <a:buNone/>
            </a:pPr>
            <a:endParaRPr lang="en-US" baseline="0" dirty="0" smtClean="0"/>
          </a:p>
          <a:p>
            <a:pPr marL="158750" indent="0">
              <a:buNone/>
            </a:pPr>
            <a:r>
              <a:rPr lang="en-US" baseline="0" dirty="0" smtClean="0"/>
              <a:t>In order to understand the situation, see from the numbers. If global transaction and every one use, it is too slow. You need download whole </a:t>
            </a:r>
            <a:r>
              <a:rPr lang="en-US" baseline="0" dirty="0" err="1" smtClean="0"/>
              <a:t>blockchain</a:t>
            </a:r>
            <a:r>
              <a:rPr lang="en-US" baseline="0" dirty="0" smtClean="0"/>
              <a:t> not willing to invest much storages</a:t>
            </a:r>
          </a:p>
          <a:p>
            <a:pPr marL="158750" indent="0">
              <a:buNone/>
            </a:pPr>
            <a:r>
              <a:rPr lang="en-US" baseline="0" dirty="0" smtClean="0"/>
              <a:t>Moreover, the public nature of </a:t>
            </a:r>
            <a:r>
              <a:rPr lang="en-US" baseline="0" dirty="0" err="1" smtClean="0"/>
              <a:t>Blockchain</a:t>
            </a:r>
            <a:r>
              <a:rPr lang="en-US" baseline="0" dirty="0" smtClean="0"/>
              <a:t> lead to the privacy braches to sensitive data</a:t>
            </a:r>
          </a:p>
        </p:txBody>
      </p:sp>
    </p:spTree>
    <p:extLst>
      <p:ext uri="{BB962C8B-B14F-4D97-AF65-F5344CB8AC3E}">
        <p14:creationId xmlns:p14="http://schemas.microsoft.com/office/powerpoint/2010/main" val="311255058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50aba5dc15_0_9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50aba5dc15_0_9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50aba5dc15_0_9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50aba5dc15_0_9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50aba5dc15_0_9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50aba5dc15_0_9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50aba5dc15_0_10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50aba5dc15_0_10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0aba5dc15_0_1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0aba5dc15_0_1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51d9899ce4_1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51d9899ce4_1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51d9899ce4_1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51d9899ce4_1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>Ford–Fulkerson algorithm (FFA) is a greedy algorithm that computes the maximum flow in a flow network</a:t>
            </a:r>
            <a:r>
              <a:rPr lang="en-US"/>
              <a:t>.  max-flow min-cut</a:t>
            </a: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51d9899ce4_1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51d9899ce4_1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51d9899ce4_1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51d9899ce4_1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51d9899ce4_1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51d9899ce4_1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 smtClean="0"/>
              <a:t>o, the way the Lightning Network works is it enables users to conduct numerous transactions outside of the main </a:t>
            </a:r>
            <a:r>
              <a:rPr lang="en-US" dirty="0" err="1" smtClean="0"/>
              <a:t>blockchain</a:t>
            </a:r>
            <a:r>
              <a:rPr lang="en-US" dirty="0" smtClean="0"/>
              <a:t> and then record them as a single one</a:t>
            </a:r>
          </a:p>
          <a:p>
            <a:pPr marL="158750" indent="0">
              <a:buNone/>
            </a:pPr>
            <a:r>
              <a:rPr lang="en-US" dirty="0" smtClean="0"/>
              <a:t>Reduce the load of </a:t>
            </a:r>
            <a:r>
              <a:rPr lang="en-US" dirty="0" err="1" smtClean="0"/>
              <a:t>blockchain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84915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51d9899ce4_1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51d9899ce4_1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50aba5dc15_0_9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50aba5dc15_0_9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501bfea10c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501bfea10c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Let’s say, A</a:t>
            </a:r>
            <a:r>
              <a:rPr lang="en-US" baseline="0" dirty="0" smtClean="0"/>
              <a:t> participant A B, open link or payment channel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 smtClean="0"/>
              <a:t>X can be any currency you want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 smtClean="0"/>
              <a:t>Depend on your setup, one direction or bidirectional.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 smtClean="0"/>
              <a:t>Only the way distributed are changes. 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 smtClean="0"/>
              <a:t>Another important</a:t>
            </a:r>
            <a:r>
              <a:rPr lang="en-US" baseline="0" dirty="0" smtClean="0"/>
              <a:t> word: </a:t>
            </a:r>
            <a:r>
              <a:rPr lang="en-US" baseline="0" dirty="0" err="1" smtClean="0"/>
              <a:t>pbt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36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1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5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36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37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38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40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41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42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43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44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45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46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47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81525"/>
            <a:ext cx="8520600" cy="205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b="1">
                <a:solidFill>
                  <a:srgbClr val="F3F3F3"/>
                </a:solidFill>
              </a:rPr>
              <a:t>Settling Payments Fast and Private: Efficient</a:t>
            </a:r>
            <a:endParaRPr sz="2800" b="1">
              <a:solidFill>
                <a:srgbClr val="F3F3F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F3F3F3"/>
                </a:solidFill>
              </a:rPr>
              <a:t>Decentralized Routing for Path-Based Transactions</a:t>
            </a:r>
            <a:endParaRPr sz="2800" b="1">
              <a:solidFill>
                <a:srgbClr val="F3F3F3"/>
              </a:solidFill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EFEFEF"/>
                </a:solidFill>
              </a:rPr>
              <a:t>Stefanie Roos, Pedro Moreno-Sanchez, Aniket Kate, Ian Goldberg</a:t>
            </a:r>
            <a:endParaRPr sz="1800" dirty="0">
              <a:solidFill>
                <a:srgbClr val="EFEFE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EFEFE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rgbClr val="FFFF00"/>
                </a:solidFill>
              </a:rPr>
              <a:t>Persenters</a:t>
            </a:r>
            <a:r>
              <a:rPr lang="en" sz="1800" dirty="0">
                <a:solidFill>
                  <a:srgbClr val="FFFF00"/>
                </a:solidFill>
              </a:rPr>
              <a:t>: Li Xue and Ke </a:t>
            </a:r>
            <a:r>
              <a:rPr lang="en" sz="1800" dirty="0" smtClean="0">
                <a:solidFill>
                  <a:srgbClr val="FFFF00"/>
                </a:solidFill>
              </a:rPr>
              <a:t>Wang</a:t>
            </a:r>
            <a:endParaRPr lang="en-US" sz="1800" dirty="0">
              <a:solidFill>
                <a:srgbClr val="FFFF00"/>
              </a:solidFill>
            </a:endParaRPr>
          </a:p>
          <a:p>
            <a:pPr marL="0" lvl="0" indent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rgbClr val="FFFF00"/>
                </a:solidFill>
              </a:rPr>
              <a:t>Challenger</a:t>
            </a:r>
            <a:r>
              <a:rPr lang="en-US" sz="1800" dirty="0">
                <a:solidFill>
                  <a:srgbClr val="FFFF00"/>
                </a:solidFill>
              </a:rPr>
              <a:t>:</a:t>
            </a:r>
            <a:r>
              <a:rPr lang="en" sz="1800" dirty="0">
                <a:solidFill>
                  <a:srgbClr val="FFFF00"/>
                </a:solidFill>
              </a:rPr>
              <a:t> Shresta</a:t>
            </a:r>
            <a:endParaRPr sz="1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Path-Based Transactions (PBT</a:t>
            </a:r>
            <a:r>
              <a:rPr lang="en-US" dirty="0" smtClean="0"/>
              <a:t>) Example</a:t>
            </a:r>
            <a:endParaRPr lang="en-US" dirty="0"/>
          </a:p>
        </p:txBody>
      </p:sp>
      <p:pic>
        <p:nvPicPr>
          <p:cNvPr id="4" name="Picture 3" descr="Screen Shot 2019-03-06 at 10.10.0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34" y="1284727"/>
            <a:ext cx="6722470" cy="332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625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Path-Based Transactions (PBT) </a:t>
            </a:r>
            <a:r>
              <a:rPr lang="en-US" dirty="0" smtClean="0"/>
              <a:t>Example Continuing</a:t>
            </a:r>
            <a:endParaRPr lang="en-US" dirty="0"/>
          </a:p>
        </p:txBody>
      </p:sp>
      <p:pic>
        <p:nvPicPr>
          <p:cNvPr id="4" name="Picture 3" descr="Screen Shot 2019-03-06 at 10.12.0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722" y="1326144"/>
            <a:ext cx="7093781" cy="34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807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Path-Based Transactions (PBT) Example Continuing</a:t>
            </a:r>
          </a:p>
        </p:txBody>
      </p:sp>
      <p:pic>
        <p:nvPicPr>
          <p:cNvPr id="4" name="Picture 3" descr="Screen Shot 2019-03-06 at 10.12.5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181" y="1128599"/>
            <a:ext cx="6512046" cy="373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205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Path-Based Transactions (PBT): Algorithms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43357662"/>
              </p:ext>
            </p:extLst>
          </p:nvPr>
        </p:nvGraphicFramePr>
        <p:xfrm>
          <a:off x="651725" y="1061076"/>
          <a:ext cx="7737151" cy="1328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810479" y="2247475"/>
            <a:ext cx="7565689" cy="2732060"/>
            <a:chOff x="810479" y="2230765"/>
            <a:chExt cx="7565689" cy="2732060"/>
          </a:xfrm>
        </p:grpSpPr>
        <p:cxnSp>
          <p:nvCxnSpPr>
            <p:cNvPr id="6" name="Straight Connector 5"/>
            <p:cNvCxnSpPr/>
            <p:nvPr/>
          </p:nvCxnSpPr>
          <p:spPr>
            <a:xfrm flipH="1">
              <a:off x="3166717" y="2230765"/>
              <a:ext cx="25068" cy="2732060"/>
            </a:xfrm>
            <a:prstGeom prst="line">
              <a:avLst/>
            </a:prstGeom>
            <a:ln w="6350" cap="rnd" cmpd="sng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999215" y="2255830"/>
              <a:ext cx="25067" cy="2615090"/>
            </a:xfrm>
            <a:prstGeom prst="line">
              <a:avLst/>
            </a:prstGeom>
            <a:ln w="6350" cap="rnd" cmpd="sng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810479" y="2564962"/>
              <a:ext cx="226432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en-US" dirty="0" smtClean="0"/>
                <a:t>Finds paths with enough funds from sender to receiver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94316" y="2541908"/>
              <a:ext cx="226432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en-US" dirty="0" smtClean="0"/>
                <a:t>Settles the funds between sender and receiver along the paths connecting them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11840" y="2552275"/>
              <a:ext cx="226432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en-US" dirty="0" smtClean="0"/>
                <a:t>Allows the resolution of disputes in the presence of misbehaving users</a:t>
              </a:r>
              <a:endParaRPr lang="en-US" dirty="0"/>
            </a:p>
          </p:txBody>
        </p:sp>
      </p:grpSp>
      <p:pic>
        <p:nvPicPr>
          <p:cNvPr id="18" name="Picture 17" descr="Screen Shot 2019-03-06 at 10.06.46 A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10" y="3667812"/>
            <a:ext cx="2832917" cy="442810"/>
          </a:xfrm>
          <a:prstGeom prst="rect">
            <a:avLst/>
          </a:prstGeom>
        </p:spPr>
      </p:pic>
      <p:pic>
        <p:nvPicPr>
          <p:cNvPr id="19" name="Picture 18" descr="Screen Shot 2019-03-06 at 10.07.51 A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826" y="3759716"/>
            <a:ext cx="2619561" cy="350908"/>
          </a:xfrm>
          <a:prstGeom prst="rect">
            <a:avLst/>
          </a:prstGeom>
        </p:spPr>
      </p:pic>
      <p:pic>
        <p:nvPicPr>
          <p:cNvPr id="20" name="Picture 19" descr="Screen Shot 2019-03-06 at 10.08.40 A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833" y="3743216"/>
            <a:ext cx="1989044" cy="83207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300404" y="919042"/>
            <a:ext cx="5843596" cy="4027073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97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Contribution on the </a:t>
            </a:r>
            <a:r>
              <a:rPr lang="en-US" dirty="0" err="1" smtClean="0"/>
              <a:t>Blockchain</a:t>
            </a:r>
            <a:r>
              <a:rPr lang="en-US" dirty="0" smtClean="0"/>
              <a:t> Ecosystem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51283156"/>
              </p:ext>
            </p:extLst>
          </p:nvPr>
        </p:nvGraphicFramePr>
        <p:xfrm>
          <a:off x="1375789" y="1517032"/>
          <a:ext cx="7302265" cy="2804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0347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Routing Algorithm is important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055" y="993732"/>
            <a:ext cx="8520600" cy="34164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Effectiveness</a:t>
            </a:r>
          </a:p>
          <a:p>
            <a:pPr lvl="1">
              <a:lnSpc>
                <a:spcPct val="11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 Successfully resolved transactions / Total transactions</a:t>
            </a:r>
          </a:p>
          <a:p>
            <a:pPr>
              <a:lnSpc>
                <a:spcPct val="11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Efficiency</a:t>
            </a:r>
          </a:p>
          <a:p>
            <a:pPr lvl="1">
              <a:lnSpc>
                <a:spcPct val="11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Delays during a transaction  and Overhead created by the transaction</a:t>
            </a:r>
          </a:p>
          <a:p>
            <a:pPr>
              <a:lnSpc>
                <a:spcPct val="11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Scalability</a:t>
            </a:r>
          </a:p>
          <a:p>
            <a:pPr lvl="1">
              <a:lnSpc>
                <a:spcPct val="11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The ability of a PBT network to maintain effectiveness and efficiency for a growing base of users and transactions </a:t>
            </a:r>
          </a:p>
          <a:p>
            <a:pPr>
              <a:lnSpc>
                <a:spcPct val="11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Privacy</a:t>
            </a:r>
          </a:p>
          <a:p>
            <a:pPr lvl="1">
              <a:lnSpc>
                <a:spcPct val="11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Keep Sensitive data safe: Transaction value, The Identity of sender and receiver, the debt, etc.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551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Privacy Goals</a:t>
            </a:r>
            <a:endParaRPr lang="en-US" dirty="0"/>
          </a:p>
        </p:txBody>
      </p:sp>
      <p:pic>
        <p:nvPicPr>
          <p:cNvPr id="4" name="Picture 3" descr="Screen Shot 2019-03-06 at 12.36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78" y="1087666"/>
            <a:ext cx="6707587" cy="349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159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3212" y="918538"/>
            <a:ext cx="8520600" cy="341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Ripple/Stellar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Relying on a public </a:t>
            </a:r>
            <a:r>
              <a:rPr lang="en-US" dirty="0" err="1" smtClean="0">
                <a:solidFill>
                  <a:schemeClr val="tx1"/>
                </a:solidFill>
              </a:rPr>
              <a:t>blockchain</a:t>
            </a:r>
            <a:r>
              <a:rPr lang="en-US" dirty="0" smtClean="0">
                <a:solidFill>
                  <a:schemeClr val="tx1"/>
                </a:solidFill>
              </a:rPr>
              <a:t> that logs the complete PBT network, thus it introduces </a:t>
            </a:r>
            <a:r>
              <a:rPr lang="en-US" dirty="0" err="1" smtClean="0">
                <a:solidFill>
                  <a:schemeClr val="tx1"/>
                </a:solidFill>
              </a:rPr>
              <a:t>blockchain</a:t>
            </a:r>
            <a:r>
              <a:rPr lang="en-US" dirty="0" smtClean="0">
                <a:solidFill>
                  <a:schemeClr val="tx1"/>
                </a:solidFill>
              </a:rPr>
              <a:t> fees and impeding privacy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Canal/</a:t>
            </a:r>
            <a:r>
              <a:rPr lang="en-US" dirty="0" err="1" smtClean="0">
                <a:solidFill>
                  <a:schemeClr val="tx1"/>
                </a:solidFill>
              </a:rPr>
              <a:t>Privpay</a:t>
            </a:r>
            <a:endParaRPr lang="en-US" dirty="0" smtClean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Central server, suffering single point failure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Flare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Leaking sensitive data due to every users in the path from sender to receiver to send the current fund amount for the payment channel</a:t>
            </a:r>
          </a:p>
          <a:p>
            <a:pPr>
              <a:lnSpc>
                <a:spcPct val="90000"/>
              </a:lnSpc>
            </a:pPr>
            <a:r>
              <a:rPr lang="en-US" dirty="0" err="1" smtClean="0">
                <a:solidFill>
                  <a:schemeClr val="tx1"/>
                </a:solidFill>
              </a:rPr>
              <a:t>SilentWhispers</a:t>
            </a:r>
            <a:endParaRPr lang="en-US" dirty="0" smtClean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The most promising approach with regard to privacy, however it lacks efficiency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076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9-03-08 at 12.05.4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0"/>
            <a:ext cx="712910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967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types of PBT network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PBT network based on Landmark routing </a:t>
            </a:r>
          </a:p>
          <a:p>
            <a:pPr lvl="1"/>
            <a:r>
              <a:rPr lang="en-US" sz="1800" dirty="0" err="1" smtClean="0">
                <a:solidFill>
                  <a:schemeClr val="tx1"/>
                </a:solidFill>
              </a:rPr>
              <a:t>SlientWhisper</a:t>
            </a:r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PBT network based on Embedding-based routing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VOUTE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272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Outlines</a:t>
            </a:r>
            <a:endParaRPr dirty="0"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Wingdings" charset="2"/>
              <a:buChar char="v"/>
            </a:pPr>
            <a:r>
              <a:rPr lang="en-US" dirty="0" smtClean="0">
                <a:solidFill>
                  <a:srgbClr val="000000"/>
                </a:solidFill>
              </a:rPr>
              <a:t>Background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Wingdings" charset="2"/>
              <a:buChar char="v"/>
            </a:pPr>
            <a:r>
              <a:rPr lang="en-US" dirty="0" smtClean="0">
                <a:solidFill>
                  <a:srgbClr val="000000"/>
                </a:solidFill>
              </a:rPr>
              <a:t>Limitations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Wingdings" charset="2"/>
              <a:buChar char="v"/>
            </a:pPr>
            <a:r>
              <a:rPr lang="en-US" dirty="0" smtClean="0">
                <a:solidFill>
                  <a:srgbClr val="000000"/>
                </a:solidFill>
              </a:rPr>
              <a:t>PBT Network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Wingdings" charset="2"/>
              <a:buChar char="v"/>
            </a:pPr>
            <a:r>
              <a:rPr lang="en-US" dirty="0" smtClean="0">
                <a:solidFill>
                  <a:srgbClr val="000000"/>
                </a:solidFill>
              </a:rPr>
              <a:t>Related Work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Wingdings" charset="2"/>
              <a:buChar char="v"/>
            </a:pPr>
            <a:r>
              <a:rPr lang="en-US" dirty="0" smtClean="0">
                <a:solidFill>
                  <a:srgbClr val="000000"/>
                </a:solidFill>
              </a:rPr>
              <a:t>Routing </a:t>
            </a:r>
            <a:r>
              <a:rPr lang="en-US" dirty="0" smtClean="0">
                <a:solidFill>
                  <a:srgbClr val="000000"/>
                </a:solidFill>
              </a:rPr>
              <a:t>Algorithm: </a:t>
            </a:r>
            <a:r>
              <a:rPr lang="en-US" dirty="0" err="1" smtClean="0">
                <a:solidFill>
                  <a:srgbClr val="000000"/>
                </a:solidFill>
              </a:rPr>
              <a:t>SpeedyMurmurs</a:t>
            </a:r>
            <a:endParaRPr lang="en-US" dirty="0" smtClean="0">
              <a:solidFill>
                <a:srgbClr val="000000"/>
              </a:solidFill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Wingdings" charset="2"/>
              <a:buChar char="v"/>
            </a:pPr>
            <a:r>
              <a:rPr lang="en-US" dirty="0" smtClean="0">
                <a:solidFill>
                  <a:srgbClr val="000000"/>
                </a:solidFill>
              </a:rPr>
              <a:t>Evaluation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Wingdings" charset="2"/>
              <a:buChar char="v"/>
            </a:pPr>
            <a:r>
              <a:rPr lang="en-US" dirty="0" smtClean="0">
                <a:solidFill>
                  <a:srgbClr val="000000"/>
                </a:solidFill>
              </a:rPr>
              <a:t>Conclusion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Landmark Routing </a:t>
            </a:r>
            <a:endParaRPr lang="en-US" dirty="0"/>
          </a:p>
        </p:txBody>
      </p:sp>
      <p:pic>
        <p:nvPicPr>
          <p:cNvPr id="4" name="Picture 3" descr="Screen Shot 2019-03-06 at 11.31.1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69" y="1082826"/>
            <a:ext cx="6540500" cy="37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28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SlientWhispers</a:t>
            </a:r>
            <a:r>
              <a:rPr lang="en-US" dirty="0" smtClean="0"/>
              <a:t>: Setup</a:t>
            </a:r>
            <a:endParaRPr lang="en-US" dirty="0"/>
          </a:p>
        </p:txBody>
      </p:sp>
      <p:pic>
        <p:nvPicPr>
          <p:cNvPr id="4" name="Picture 3" descr="Screen Shot 2019-03-06 at 11.32.4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372" y="1361853"/>
            <a:ext cx="6797093" cy="302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680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SlientWhispers</a:t>
            </a:r>
            <a:r>
              <a:rPr lang="en-US" dirty="0"/>
              <a:t>: </a:t>
            </a:r>
            <a:r>
              <a:rPr lang="en-US" dirty="0" smtClean="0"/>
              <a:t>Routing</a:t>
            </a:r>
            <a:endParaRPr lang="en-US" dirty="0"/>
          </a:p>
        </p:txBody>
      </p:sp>
      <p:pic>
        <p:nvPicPr>
          <p:cNvPr id="4" name="Picture 3" descr="Screen Shot 2019-03-06 at 11.34.1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02" y="985880"/>
            <a:ext cx="7238628" cy="373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02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Limitations of </a:t>
            </a:r>
            <a:r>
              <a:rPr lang="en-US" dirty="0" err="1"/>
              <a:t>SlientWhispers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rgbClr val="000000"/>
                </a:solidFill>
              </a:rPr>
              <a:t>Failure due to outdated information 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Computation Overhead due to unnecessarily path computation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The overall path is unnecessarily longer than reality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</a:rPr>
              <a:t>Longer delayer and lower success ratio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Transaction overhead due to number of landmarks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No concurrency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714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Embedding-based </a:t>
            </a:r>
            <a:r>
              <a:rPr lang="en-US" dirty="0" smtClean="0"/>
              <a:t>Routing</a:t>
            </a:r>
            <a:endParaRPr lang="en-US" dirty="0"/>
          </a:p>
        </p:txBody>
      </p:sp>
      <p:pic>
        <p:nvPicPr>
          <p:cNvPr id="4" name="Picture 3" descr="Screen Shot 2019-03-06 at 11.57.0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267" y="1178865"/>
            <a:ext cx="6516505" cy="343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063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VOUTE </a:t>
            </a:r>
            <a:endParaRPr lang="en-US" dirty="0"/>
          </a:p>
        </p:txBody>
      </p:sp>
      <p:pic>
        <p:nvPicPr>
          <p:cNvPr id="4" name="Picture 3" descr="Screen Shot 2019-03-06 at 12.04.0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04" y="1305171"/>
            <a:ext cx="3988296" cy="2526139"/>
          </a:xfrm>
          <a:prstGeom prst="rect">
            <a:avLst/>
          </a:prstGeom>
        </p:spPr>
      </p:pic>
      <p:pic>
        <p:nvPicPr>
          <p:cNvPr id="5" name="Picture 4" descr="Screen Shot 2019-03-06 at 12.04.1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267" y="1424462"/>
            <a:ext cx="3928821" cy="23725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2283" y="4147078"/>
            <a:ext cx="3150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Rooted Spanning Tree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77846" y="4194222"/>
            <a:ext cx="3150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Prefix Embedding-based: VOUTE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883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Advantage for </a:t>
            </a:r>
            <a:r>
              <a:rPr lang="en-US" dirty="0" smtClean="0"/>
              <a:t>VOUTE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VOUTE is a routing algorithm building upon prefix embedding with the goal of anonymous and efficient message delivery for a dynamic route-restricted network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Address privacy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Provide anonymous return address instead of their original coordinates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Receiver generates a return address by padding its coordinates to a fixed length and generating keyed hashes of the coordinates elements</a:t>
            </a:r>
          </a:p>
          <a:p>
            <a:pPr lvl="1"/>
            <a:r>
              <a:rPr lang="en-US" dirty="0" err="1" smtClean="0">
                <a:solidFill>
                  <a:srgbClr val="000000"/>
                </a:solidFill>
              </a:rPr>
              <a:t>Address+key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hashes + key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Address dynamic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On-demand stabilization by repair the tree based on the newest invitation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789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Limitations of VOUTE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VOUTE ONLY considers undirected and </a:t>
            </a:r>
            <a:r>
              <a:rPr lang="en-US" dirty="0" err="1" smtClean="0">
                <a:solidFill>
                  <a:srgbClr val="000000"/>
                </a:solidFill>
              </a:rPr>
              <a:t>unweighted</a:t>
            </a:r>
            <a:r>
              <a:rPr lang="en-US" dirty="0" smtClean="0">
                <a:solidFill>
                  <a:srgbClr val="000000"/>
                </a:solidFill>
              </a:rPr>
              <a:t> links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PBT network instead is directed and weighted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VOUTE ONLY considers the dynamic due to nodes joining and leaving the network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PBT network instead considers the link weight changing during the transaction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VOUTE DO NOT consider concurrency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780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System </a:t>
            </a:r>
            <a:r>
              <a:rPr lang="en-US" dirty="0" smtClean="0"/>
              <a:t>Model by Graph Math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PBT network is modeled by graph G=(V,E) with weight function w on the set of edges E.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Nodes: Outgoing neighbors and incoming neighbors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Paths: defined by sequence of links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Link weight: Function of w, defines the funds that can transferred during two nodes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Operations:</a:t>
            </a:r>
          </a:p>
          <a:p>
            <a:pPr lvl="1"/>
            <a:r>
              <a:rPr lang="en-US" dirty="0" err="1" smtClean="0">
                <a:solidFill>
                  <a:srgbClr val="000000"/>
                </a:solidFill>
              </a:rPr>
              <a:t>SetRoutes</a:t>
            </a:r>
            <a:r>
              <a:rPr lang="en-US" dirty="0" smtClean="0">
                <a:solidFill>
                  <a:srgbClr val="000000"/>
                </a:solidFill>
              </a:rPr>
              <a:t>(), </a:t>
            </a:r>
            <a:r>
              <a:rPr lang="en-US" dirty="0" err="1" smtClean="0">
                <a:solidFill>
                  <a:srgbClr val="000000"/>
                </a:solidFill>
              </a:rPr>
              <a:t>SetCred</a:t>
            </a:r>
            <a:r>
              <a:rPr lang="en-US" dirty="0" smtClean="0">
                <a:solidFill>
                  <a:srgbClr val="000000"/>
                </a:solidFill>
              </a:rPr>
              <a:t>(), </a:t>
            </a:r>
            <a:r>
              <a:rPr lang="en-US" dirty="0" err="1" smtClean="0">
                <a:solidFill>
                  <a:srgbClr val="000000"/>
                </a:solidFill>
              </a:rPr>
              <a:t>routePy</a:t>
            </a:r>
            <a:r>
              <a:rPr lang="en-US" dirty="0" smtClean="0">
                <a:solidFill>
                  <a:srgbClr val="000000"/>
                </a:solidFill>
              </a:rPr>
              <a:t>()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Correctness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851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Attacker Model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</a:rPr>
              <a:t>A fully distributed network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</a:rPr>
              <a:t>Companies and individuals interested in a user’s financial situation rather than governmental security agencies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</a:rPr>
              <a:t>ASSUMPTIONS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</a:rPr>
              <a:t>The adversary controls a subset of the nodes by inserting its own nodes or corrupting existing node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</a:rPr>
              <a:t>The adversary cannot choose the set of users at will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</a:rPr>
              <a:t>The adversary do not know all the links and nodes, and can not access routing information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</a:rPr>
              <a:t>The adversary do not know the whole topology system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</a:rPr>
              <a:t>The adversary aims to undermine the privacy rather than DDOD attack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168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9-03-07 at 11.13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25" y="787915"/>
            <a:ext cx="8407600" cy="4355585"/>
          </a:xfrm>
          <a:prstGeom prst="rect">
            <a:avLst/>
          </a:prstGeom>
        </p:spPr>
      </p:pic>
      <p:pic>
        <p:nvPicPr>
          <p:cNvPr id="4" name="Picture 3" descr="Screen Shot 2019-03-07 at 8.08.2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945" y="242065"/>
            <a:ext cx="917457" cy="8875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How Does </a:t>
            </a:r>
            <a:r>
              <a:rPr lang="en-US" altLang="zh-CN" dirty="0" err="1" smtClean="0"/>
              <a:t>Blockchain</a:t>
            </a:r>
            <a:r>
              <a:rPr lang="en-US" altLang="zh-CN" dirty="0" smtClean="0"/>
              <a:t>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604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Performance </a:t>
            </a:r>
            <a:r>
              <a:rPr lang="en-US" dirty="0" err="1" smtClean="0"/>
              <a:t>Matrics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Success Ratio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(Hop) delay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Transaction Overhead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Stabilization Overhead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840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Outlines</a:t>
            </a:r>
            <a:endParaRPr dirty="0"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Wingdings" charset="2"/>
              <a:buChar char="v"/>
            </a:pPr>
            <a:r>
              <a:rPr lang="en-US" dirty="0" smtClean="0">
                <a:solidFill>
                  <a:srgbClr val="000000"/>
                </a:solidFill>
              </a:rPr>
              <a:t>Background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Wingdings" charset="2"/>
              <a:buChar char="v"/>
            </a:pPr>
            <a:r>
              <a:rPr lang="en-US" dirty="0" smtClean="0">
                <a:solidFill>
                  <a:srgbClr val="000000"/>
                </a:solidFill>
              </a:rPr>
              <a:t>Limitations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Wingdings" charset="2"/>
              <a:buChar char="v"/>
            </a:pPr>
            <a:r>
              <a:rPr lang="en-US" dirty="0" smtClean="0">
                <a:solidFill>
                  <a:srgbClr val="000000"/>
                </a:solidFill>
              </a:rPr>
              <a:t>PBT Network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Wingdings" charset="2"/>
              <a:buChar char="v"/>
            </a:pPr>
            <a:r>
              <a:rPr lang="en-US" dirty="0" smtClean="0">
                <a:solidFill>
                  <a:srgbClr val="000000"/>
                </a:solidFill>
              </a:rPr>
              <a:t>Related Work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Wingdings" charset="2"/>
              <a:buChar char="v"/>
            </a:pPr>
            <a:r>
              <a:rPr lang="en-US" b="1" dirty="0" smtClean="0">
                <a:solidFill>
                  <a:srgbClr val="FF0000"/>
                </a:solidFill>
              </a:rPr>
              <a:t>Routing Algorithm: </a:t>
            </a:r>
            <a:r>
              <a:rPr lang="en-US" b="1" dirty="0" err="1" smtClean="0">
                <a:solidFill>
                  <a:srgbClr val="FF0000"/>
                </a:solidFill>
              </a:rPr>
              <a:t>SpeedyMurmurs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Wingdings" charset="2"/>
              <a:buChar char="v"/>
            </a:pPr>
            <a:r>
              <a:rPr lang="en-US" dirty="0" smtClean="0">
                <a:solidFill>
                  <a:srgbClr val="000000"/>
                </a:solidFill>
              </a:rPr>
              <a:t>Evaluation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Wingdings" charset="2"/>
              <a:buChar char="v"/>
            </a:pPr>
            <a:r>
              <a:rPr lang="en-US" dirty="0" smtClean="0">
                <a:solidFill>
                  <a:srgbClr val="000000"/>
                </a:solidFill>
              </a:rPr>
              <a:t>Conclusion</a:t>
            </a:r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700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SpeedyMurmurs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201594"/>
            <a:ext cx="8520600" cy="3416400"/>
          </a:xfrm>
        </p:spPr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</a:rPr>
              <a:t>SpeedyMurmurs</a:t>
            </a:r>
            <a:r>
              <a:rPr lang="en-US" dirty="0" smtClean="0">
                <a:solidFill>
                  <a:srgbClr val="000000"/>
                </a:solidFill>
              </a:rPr>
              <a:t> offers an </a:t>
            </a:r>
            <a:r>
              <a:rPr lang="en-US" dirty="0" err="1" smtClean="0">
                <a:solidFill>
                  <a:srgbClr val="000000"/>
                </a:solidFill>
              </a:rPr>
              <a:t>effective,efficient</a:t>
            </a:r>
            <a:r>
              <a:rPr lang="en-US" dirty="0" smtClean="0">
                <a:solidFill>
                  <a:srgbClr val="000000"/>
                </a:solidFill>
              </a:rPr>
              <a:t>, and scalable solution for privacy-preserving routing in PBT networks.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Extends </a:t>
            </a:r>
            <a:r>
              <a:rPr lang="en-US" dirty="0" smtClean="0">
                <a:solidFill>
                  <a:srgbClr val="000000"/>
                </a:solidFill>
              </a:rPr>
              <a:t>VOUTE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Considers both the available funds and the closeness to the destination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On-demand efficient stabilization algorithm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Concurrency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738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dirty="0" err="1" smtClean="0"/>
              <a:t>SpeedyMurmurs</a:t>
            </a:r>
            <a:r>
              <a:rPr lang="en-US" dirty="0" smtClean="0"/>
              <a:t> </a:t>
            </a:r>
            <a:r>
              <a:rPr lang="en-GB" dirty="0" smtClean="0"/>
              <a:t>Routing </a:t>
            </a:r>
            <a:r>
              <a:rPr lang="en-GB" dirty="0"/>
              <a:t>Algorithms</a:t>
            </a:r>
            <a:endParaRPr dirty="0"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1613350" y="1202750"/>
            <a:ext cx="5805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GB" sz="2400" dirty="0">
                <a:solidFill>
                  <a:srgbClr val="000000"/>
                </a:solidFill>
              </a:rPr>
              <a:t>Assumptions</a:t>
            </a:r>
            <a:endParaRPr sz="2400" dirty="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GB" sz="2400" dirty="0">
                <a:solidFill>
                  <a:srgbClr val="000000"/>
                </a:solidFill>
              </a:rPr>
              <a:t>setRoutes()</a:t>
            </a:r>
            <a:endParaRPr sz="2400" dirty="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GB" sz="2400" dirty="0">
                <a:solidFill>
                  <a:srgbClr val="000000"/>
                </a:solidFill>
              </a:rPr>
              <a:t>setCred()</a:t>
            </a:r>
            <a:endParaRPr sz="2400" dirty="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GB" sz="2400" dirty="0">
                <a:solidFill>
                  <a:srgbClr val="000000"/>
                </a:solidFill>
              </a:rPr>
              <a:t>routePay()</a:t>
            </a:r>
            <a:endParaRPr sz="2400" dirty="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GB" sz="2400" dirty="0">
                <a:solidFill>
                  <a:srgbClr val="000000"/>
                </a:solidFill>
              </a:rPr>
              <a:t>Parameters</a:t>
            </a:r>
            <a:endParaRPr sz="2400" dirty="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GB" sz="2400" dirty="0">
                <a:solidFill>
                  <a:srgbClr val="000000"/>
                </a:solidFill>
              </a:rPr>
              <a:t>Privacy Analysis</a:t>
            </a:r>
            <a:endParaRPr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7634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Assumptions</a:t>
            </a:r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1"/>
          </p:nvPr>
        </p:nvSpPr>
        <p:spPr>
          <a:xfrm>
            <a:off x="726924" y="1261234"/>
            <a:ext cx="7101443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GB" sz="2400" dirty="0">
                <a:solidFill>
                  <a:srgbClr val="000000"/>
                </a:solidFill>
              </a:rPr>
              <a:t>Authenticated and confidential communication channel</a:t>
            </a:r>
            <a:endParaRPr sz="2400" dirty="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GB" sz="2400" dirty="0">
                <a:solidFill>
                  <a:srgbClr val="000000"/>
                </a:solidFill>
              </a:rPr>
              <a:t>Landmarks: well known to other users in the PBT network</a:t>
            </a:r>
            <a:endParaRPr sz="2400" dirty="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GB" sz="2400" dirty="0">
                <a:solidFill>
                  <a:srgbClr val="000000"/>
                </a:solidFill>
              </a:rPr>
              <a:t>Same assumptions as the previous works</a:t>
            </a:r>
            <a:endParaRPr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316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Term definitions</a:t>
            </a:r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1"/>
          </p:nvPr>
        </p:nvSpPr>
        <p:spPr>
          <a:xfrm>
            <a:off x="814075" y="1202750"/>
            <a:ext cx="7526400" cy="10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GB" sz="2400">
                <a:solidFill>
                  <a:srgbClr val="000000"/>
                </a:solidFill>
              </a:rPr>
              <a:t>Two users: </a:t>
            </a:r>
            <a:r>
              <a:rPr lang="en-GB" sz="2400" i="1">
                <a:solidFill>
                  <a:srgbClr val="000000"/>
                </a:solidFill>
              </a:rPr>
              <a:t>u, v</a:t>
            </a:r>
            <a:r>
              <a:rPr lang="en-GB" sz="2400">
                <a:solidFill>
                  <a:srgbClr val="000000"/>
                </a:solidFill>
              </a:rPr>
              <a:t> 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GB" sz="2400">
                <a:solidFill>
                  <a:schemeClr val="dk1"/>
                </a:solidFill>
              </a:rPr>
              <a:t>Sender and Receiver: </a:t>
            </a:r>
            <a:r>
              <a:rPr lang="en-GB" sz="2400" i="1">
                <a:solidFill>
                  <a:srgbClr val="000000"/>
                </a:solidFill>
              </a:rPr>
              <a:t>S, R</a:t>
            </a:r>
            <a:endParaRPr sz="2400" i="1">
              <a:solidFill>
                <a:schemeClr val="dk1"/>
              </a:solidFill>
            </a:endParaRPr>
          </a:p>
        </p:txBody>
      </p:sp>
      <p:sp>
        <p:nvSpPr>
          <p:cNvPr id="93" name="Google Shape;93;p19"/>
          <p:cNvSpPr/>
          <p:nvPr/>
        </p:nvSpPr>
        <p:spPr>
          <a:xfrm>
            <a:off x="3004700" y="2605050"/>
            <a:ext cx="562500" cy="562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9"/>
          <p:cNvSpPr txBox="1"/>
          <p:nvPr/>
        </p:nvSpPr>
        <p:spPr>
          <a:xfrm>
            <a:off x="3108325" y="2605050"/>
            <a:ext cx="399600" cy="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u</a:t>
            </a:r>
            <a:endParaRPr sz="2400"/>
          </a:p>
        </p:txBody>
      </p:sp>
      <p:sp>
        <p:nvSpPr>
          <p:cNvPr id="95" name="Google Shape;95;p19"/>
          <p:cNvSpPr/>
          <p:nvPr/>
        </p:nvSpPr>
        <p:spPr>
          <a:xfrm>
            <a:off x="5399500" y="2605050"/>
            <a:ext cx="562500" cy="562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9"/>
          <p:cNvSpPr txBox="1"/>
          <p:nvPr/>
        </p:nvSpPr>
        <p:spPr>
          <a:xfrm>
            <a:off x="5503125" y="2605050"/>
            <a:ext cx="399600" cy="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v</a:t>
            </a:r>
            <a:endParaRPr sz="2400"/>
          </a:p>
        </p:txBody>
      </p:sp>
      <p:sp>
        <p:nvSpPr>
          <p:cNvPr id="97" name="Google Shape;97;p19"/>
          <p:cNvSpPr/>
          <p:nvPr/>
        </p:nvSpPr>
        <p:spPr>
          <a:xfrm>
            <a:off x="3574513" y="3675150"/>
            <a:ext cx="562500" cy="562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9"/>
          <p:cNvSpPr txBox="1"/>
          <p:nvPr/>
        </p:nvSpPr>
        <p:spPr>
          <a:xfrm>
            <a:off x="3678138" y="3675150"/>
            <a:ext cx="399600" cy="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19"/>
          <p:cNvSpPr/>
          <p:nvPr/>
        </p:nvSpPr>
        <p:spPr>
          <a:xfrm>
            <a:off x="4878450" y="3675150"/>
            <a:ext cx="562500" cy="562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9"/>
          <p:cNvSpPr txBox="1"/>
          <p:nvPr/>
        </p:nvSpPr>
        <p:spPr>
          <a:xfrm>
            <a:off x="4982075" y="3675150"/>
            <a:ext cx="399600" cy="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19"/>
          <p:cNvSpPr/>
          <p:nvPr/>
        </p:nvSpPr>
        <p:spPr>
          <a:xfrm>
            <a:off x="2270600" y="3675150"/>
            <a:ext cx="562500" cy="562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9"/>
          <p:cNvSpPr txBox="1"/>
          <p:nvPr/>
        </p:nvSpPr>
        <p:spPr>
          <a:xfrm>
            <a:off x="2374225" y="3675150"/>
            <a:ext cx="399600" cy="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S</a:t>
            </a:r>
            <a:endParaRPr sz="2400"/>
          </a:p>
        </p:txBody>
      </p:sp>
      <p:sp>
        <p:nvSpPr>
          <p:cNvPr id="103" name="Google Shape;103;p19"/>
          <p:cNvSpPr/>
          <p:nvPr/>
        </p:nvSpPr>
        <p:spPr>
          <a:xfrm>
            <a:off x="6056550" y="3675150"/>
            <a:ext cx="562500" cy="562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9"/>
          <p:cNvSpPr txBox="1"/>
          <p:nvPr/>
        </p:nvSpPr>
        <p:spPr>
          <a:xfrm>
            <a:off x="6160175" y="3675150"/>
            <a:ext cx="399600" cy="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R</a:t>
            </a:r>
            <a:endParaRPr sz="2400"/>
          </a:p>
        </p:txBody>
      </p:sp>
      <p:cxnSp>
        <p:nvCxnSpPr>
          <p:cNvPr id="105" name="Google Shape;105;p19"/>
          <p:cNvCxnSpPr>
            <a:stCxn id="93" idx="6"/>
            <a:endCxn id="95" idx="2"/>
          </p:cNvCxnSpPr>
          <p:nvPr/>
        </p:nvCxnSpPr>
        <p:spPr>
          <a:xfrm>
            <a:off x="3567200" y="2886300"/>
            <a:ext cx="1832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6" name="Google Shape;106;p19"/>
          <p:cNvCxnSpPr>
            <a:stCxn id="101" idx="6"/>
            <a:endCxn id="97" idx="2"/>
          </p:cNvCxnSpPr>
          <p:nvPr/>
        </p:nvCxnSpPr>
        <p:spPr>
          <a:xfrm>
            <a:off x="2833100" y="3956400"/>
            <a:ext cx="741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7" name="Google Shape;107;p19"/>
          <p:cNvCxnSpPr>
            <a:stCxn id="97" idx="6"/>
            <a:endCxn id="99" idx="2"/>
          </p:cNvCxnSpPr>
          <p:nvPr/>
        </p:nvCxnSpPr>
        <p:spPr>
          <a:xfrm>
            <a:off x="4137013" y="3956400"/>
            <a:ext cx="741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8" name="Google Shape;108;p19"/>
          <p:cNvCxnSpPr>
            <a:endCxn id="103" idx="2"/>
          </p:cNvCxnSpPr>
          <p:nvPr/>
        </p:nvCxnSpPr>
        <p:spPr>
          <a:xfrm>
            <a:off x="5440950" y="3956400"/>
            <a:ext cx="615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824838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Term definitions</a:t>
            </a:r>
          </a:p>
        </p:txBody>
      </p:sp>
      <p:sp>
        <p:nvSpPr>
          <p:cNvPr id="114" name="Google Shape;114;p20"/>
          <p:cNvSpPr txBox="1">
            <a:spLocks noGrp="1"/>
          </p:cNvSpPr>
          <p:nvPr>
            <p:ph type="body" idx="1"/>
          </p:nvPr>
        </p:nvSpPr>
        <p:spPr>
          <a:xfrm>
            <a:off x="814075" y="1202750"/>
            <a:ext cx="7526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GB" sz="2400">
                <a:solidFill>
                  <a:schemeClr val="dk1"/>
                </a:solidFill>
              </a:rPr>
              <a:t>Link weight: </a:t>
            </a:r>
            <a:r>
              <a:rPr lang="en-GB" sz="2400" i="1">
                <a:solidFill>
                  <a:schemeClr val="dk1"/>
                </a:solidFill>
              </a:rPr>
              <a:t>w(u, v)</a:t>
            </a:r>
            <a:r>
              <a:rPr lang="en-GB" sz="2400">
                <a:solidFill>
                  <a:schemeClr val="dk1"/>
                </a:solidFill>
              </a:rPr>
              <a:t> and </a:t>
            </a:r>
            <a:r>
              <a:rPr lang="en-GB" sz="2400" i="1">
                <a:solidFill>
                  <a:schemeClr val="dk1"/>
                </a:solidFill>
              </a:rPr>
              <a:t>w(v, u)</a:t>
            </a:r>
            <a:endParaRPr sz="2400" i="1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GB" sz="2400">
                <a:solidFill>
                  <a:schemeClr val="dk1"/>
                </a:solidFill>
              </a:rPr>
              <a:t>Bidirectional: </a:t>
            </a:r>
            <a:r>
              <a:rPr lang="en-GB" sz="2400" i="1">
                <a:solidFill>
                  <a:schemeClr val="dk1"/>
                </a:solidFill>
              </a:rPr>
              <a:t>w(u, v) &gt; </a:t>
            </a:r>
            <a:r>
              <a:rPr lang="en-GB" sz="2400">
                <a:solidFill>
                  <a:schemeClr val="dk1"/>
                </a:solidFill>
              </a:rPr>
              <a:t>0 and</a:t>
            </a:r>
            <a:r>
              <a:rPr lang="en-GB" sz="2400" i="1">
                <a:solidFill>
                  <a:schemeClr val="dk1"/>
                </a:solidFill>
              </a:rPr>
              <a:t> w(v, u) &gt; </a:t>
            </a:r>
            <a:r>
              <a:rPr lang="en-GB" sz="2400">
                <a:solidFill>
                  <a:schemeClr val="dk1"/>
                </a:solidFill>
              </a:rPr>
              <a:t>0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GB" sz="2400">
                <a:solidFill>
                  <a:schemeClr val="dk1"/>
                </a:solidFill>
              </a:rPr>
              <a:t>Unidirectional: </a:t>
            </a:r>
            <a:r>
              <a:rPr lang="en-GB" sz="2400" i="1">
                <a:solidFill>
                  <a:schemeClr val="dk1"/>
                </a:solidFill>
              </a:rPr>
              <a:t>w(u, v) = </a:t>
            </a:r>
            <a:r>
              <a:rPr lang="en-GB" sz="2400">
                <a:solidFill>
                  <a:schemeClr val="dk1"/>
                </a:solidFill>
              </a:rPr>
              <a:t>0 or </a:t>
            </a:r>
            <a:r>
              <a:rPr lang="en-GB" sz="2400" i="1">
                <a:solidFill>
                  <a:schemeClr val="dk1"/>
                </a:solidFill>
              </a:rPr>
              <a:t>w(v, u) = </a:t>
            </a:r>
            <a:r>
              <a:rPr lang="en-GB" sz="2400">
                <a:solidFill>
                  <a:schemeClr val="dk1"/>
                </a:solidFill>
              </a:rPr>
              <a:t>0</a:t>
            </a:r>
            <a:endParaRPr sz="240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400" i="1">
              <a:solidFill>
                <a:schemeClr val="dk1"/>
              </a:solidFill>
            </a:endParaRPr>
          </a:p>
        </p:txBody>
      </p:sp>
      <p:sp>
        <p:nvSpPr>
          <p:cNvPr id="115" name="Google Shape;115;p20"/>
          <p:cNvSpPr/>
          <p:nvPr/>
        </p:nvSpPr>
        <p:spPr>
          <a:xfrm>
            <a:off x="3034300" y="3419125"/>
            <a:ext cx="562500" cy="562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0"/>
          <p:cNvSpPr txBox="1"/>
          <p:nvPr/>
        </p:nvSpPr>
        <p:spPr>
          <a:xfrm>
            <a:off x="3137925" y="3419125"/>
            <a:ext cx="399600" cy="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u</a:t>
            </a:r>
            <a:endParaRPr sz="2400"/>
          </a:p>
        </p:txBody>
      </p:sp>
      <p:sp>
        <p:nvSpPr>
          <p:cNvPr id="117" name="Google Shape;117;p20"/>
          <p:cNvSpPr/>
          <p:nvPr/>
        </p:nvSpPr>
        <p:spPr>
          <a:xfrm>
            <a:off x="5429100" y="3419125"/>
            <a:ext cx="562500" cy="562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0"/>
          <p:cNvSpPr txBox="1"/>
          <p:nvPr/>
        </p:nvSpPr>
        <p:spPr>
          <a:xfrm>
            <a:off x="5532725" y="3419125"/>
            <a:ext cx="399600" cy="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v</a:t>
            </a:r>
            <a:endParaRPr sz="2400"/>
          </a:p>
        </p:txBody>
      </p:sp>
      <p:cxnSp>
        <p:nvCxnSpPr>
          <p:cNvPr id="119" name="Google Shape;119;p20"/>
          <p:cNvCxnSpPr/>
          <p:nvPr/>
        </p:nvCxnSpPr>
        <p:spPr>
          <a:xfrm>
            <a:off x="3618913" y="3589375"/>
            <a:ext cx="1832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0" name="Google Shape;120;p20"/>
          <p:cNvCxnSpPr/>
          <p:nvPr/>
        </p:nvCxnSpPr>
        <p:spPr>
          <a:xfrm rot="10800000">
            <a:off x="3618925" y="3789175"/>
            <a:ext cx="1832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1" name="Google Shape;121;p20"/>
          <p:cNvSpPr txBox="1"/>
          <p:nvPr/>
        </p:nvSpPr>
        <p:spPr>
          <a:xfrm>
            <a:off x="3943551" y="3056575"/>
            <a:ext cx="1138800" cy="5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w(u, v)</a:t>
            </a:r>
            <a:endParaRPr sz="2400"/>
          </a:p>
        </p:txBody>
      </p:sp>
      <p:sp>
        <p:nvSpPr>
          <p:cNvPr id="122" name="Google Shape;122;p20"/>
          <p:cNvSpPr txBox="1"/>
          <p:nvPr/>
        </p:nvSpPr>
        <p:spPr>
          <a:xfrm>
            <a:off x="3943539" y="3734425"/>
            <a:ext cx="1138800" cy="5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w(v, u)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820863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Term definitions</a:t>
            </a:r>
          </a:p>
        </p:txBody>
      </p:sp>
      <p:sp>
        <p:nvSpPr>
          <p:cNvPr id="128" name="Google Shape;128;p21"/>
          <p:cNvSpPr txBox="1">
            <a:spLocks noGrp="1"/>
          </p:cNvSpPr>
          <p:nvPr>
            <p:ph type="body" idx="1"/>
          </p:nvPr>
        </p:nvSpPr>
        <p:spPr>
          <a:xfrm>
            <a:off x="814075" y="1202750"/>
            <a:ext cx="7526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GB" sz="2400">
                <a:solidFill>
                  <a:schemeClr val="dk1"/>
                </a:solidFill>
              </a:rPr>
              <a:t>Landmarks: </a:t>
            </a:r>
            <a:r>
              <a:rPr lang="en-GB" sz="2400" i="1">
                <a:solidFill>
                  <a:schemeClr val="dk1"/>
                </a:solidFill>
              </a:rPr>
              <a:t>L = {l</a:t>
            </a:r>
            <a:r>
              <a:rPr lang="en-GB" sz="2400" i="1" baseline="-25000">
                <a:solidFill>
                  <a:schemeClr val="dk1"/>
                </a:solidFill>
              </a:rPr>
              <a:t>1</a:t>
            </a:r>
            <a:r>
              <a:rPr lang="en-GB" sz="2400" i="1">
                <a:solidFill>
                  <a:schemeClr val="dk1"/>
                </a:solidFill>
              </a:rPr>
              <a:t>, . . . , l</a:t>
            </a:r>
            <a:r>
              <a:rPr lang="en-GB" sz="2400" i="1" baseline="-25000">
                <a:solidFill>
                  <a:schemeClr val="dk1"/>
                </a:solidFill>
              </a:rPr>
              <a:t>|L|</a:t>
            </a:r>
            <a:r>
              <a:rPr lang="en-GB" sz="2400" i="1">
                <a:solidFill>
                  <a:schemeClr val="dk1"/>
                </a:solidFill>
              </a:rPr>
              <a:t>}</a:t>
            </a:r>
            <a:endParaRPr sz="2400" i="1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GB" sz="2400">
                <a:solidFill>
                  <a:schemeClr val="dk1"/>
                </a:solidFill>
              </a:rPr>
              <a:t>The quantity of Landmarks: </a:t>
            </a:r>
            <a:r>
              <a:rPr lang="en-GB" sz="2400" i="1">
                <a:solidFill>
                  <a:schemeClr val="dk1"/>
                </a:solidFill>
              </a:rPr>
              <a:t>|L|</a:t>
            </a:r>
            <a:endParaRPr sz="2400" i="1">
              <a:solidFill>
                <a:schemeClr val="dk1"/>
              </a:solidFill>
            </a:endParaRPr>
          </a:p>
        </p:txBody>
      </p:sp>
      <p:sp>
        <p:nvSpPr>
          <p:cNvPr id="129" name="Google Shape;129;p21"/>
          <p:cNvSpPr/>
          <p:nvPr/>
        </p:nvSpPr>
        <p:spPr>
          <a:xfrm>
            <a:off x="3611550" y="2531050"/>
            <a:ext cx="1250700" cy="1198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1"/>
          <p:cNvSpPr/>
          <p:nvPr/>
        </p:nvSpPr>
        <p:spPr>
          <a:xfrm>
            <a:off x="1805775" y="2856675"/>
            <a:ext cx="466200" cy="480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1"/>
          <p:cNvSpPr/>
          <p:nvPr/>
        </p:nvSpPr>
        <p:spPr>
          <a:xfrm>
            <a:off x="2239400" y="3729850"/>
            <a:ext cx="466200" cy="480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1"/>
          <p:cNvSpPr/>
          <p:nvPr/>
        </p:nvSpPr>
        <p:spPr>
          <a:xfrm>
            <a:off x="4003800" y="4341100"/>
            <a:ext cx="466200" cy="480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1"/>
          <p:cNvSpPr/>
          <p:nvPr/>
        </p:nvSpPr>
        <p:spPr>
          <a:xfrm>
            <a:off x="5739950" y="3908850"/>
            <a:ext cx="466200" cy="480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1"/>
          <p:cNvSpPr/>
          <p:nvPr/>
        </p:nvSpPr>
        <p:spPr>
          <a:xfrm>
            <a:off x="6314225" y="2825350"/>
            <a:ext cx="466200" cy="480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1"/>
          <p:cNvSpPr/>
          <p:nvPr/>
        </p:nvSpPr>
        <p:spPr>
          <a:xfrm>
            <a:off x="618650" y="3337575"/>
            <a:ext cx="466200" cy="480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1"/>
          <p:cNvSpPr/>
          <p:nvPr/>
        </p:nvSpPr>
        <p:spPr>
          <a:xfrm>
            <a:off x="1296500" y="4304050"/>
            <a:ext cx="466200" cy="480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1"/>
          <p:cNvSpPr/>
          <p:nvPr/>
        </p:nvSpPr>
        <p:spPr>
          <a:xfrm>
            <a:off x="7702500" y="3427950"/>
            <a:ext cx="466200" cy="480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1"/>
          <p:cNvSpPr/>
          <p:nvPr/>
        </p:nvSpPr>
        <p:spPr>
          <a:xfrm>
            <a:off x="7026025" y="4389750"/>
            <a:ext cx="466200" cy="480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9" name="Google Shape;139;p21"/>
          <p:cNvCxnSpPr>
            <a:stCxn id="129" idx="2"/>
            <a:endCxn id="130" idx="6"/>
          </p:cNvCxnSpPr>
          <p:nvPr/>
        </p:nvCxnSpPr>
        <p:spPr>
          <a:xfrm rot="10800000">
            <a:off x="2272050" y="3097150"/>
            <a:ext cx="1339500" cy="33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0" name="Google Shape;140;p21"/>
          <p:cNvCxnSpPr>
            <a:stCxn id="129" idx="3"/>
            <a:endCxn id="131" idx="6"/>
          </p:cNvCxnSpPr>
          <p:nvPr/>
        </p:nvCxnSpPr>
        <p:spPr>
          <a:xfrm flipH="1">
            <a:off x="2705711" y="3554290"/>
            <a:ext cx="1089000" cy="416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1" name="Google Shape;141;p21"/>
          <p:cNvCxnSpPr>
            <a:endCxn id="135" idx="7"/>
          </p:cNvCxnSpPr>
          <p:nvPr/>
        </p:nvCxnSpPr>
        <p:spPr>
          <a:xfrm flipH="1">
            <a:off x="1016577" y="3097201"/>
            <a:ext cx="789300" cy="310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2" name="Google Shape;142;p21"/>
          <p:cNvCxnSpPr>
            <a:endCxn id="136" idx="6"/>
          </p:cNvCxnSpPr>
          <p:nvPr/>
        </p:nvCxnSpPr>
        <p:spPr>
          <a:xfrm flipH="1">
            <a:off x="1762700" y="4140400"/>
            <a:ext cx="545100" cy="404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3" name="Google Shape;143;p21"/>
          <p:cNvCxnSpPr>
            <a:endCxn id="132" idx="0"/>
          </p:cNvCxnSpPr>
          <p:nvPr/>
        </p:nvCxnSpPr>
        <p:spPr>
          <a:xfrm>
            <a:off x="4236900" y="3729700"/>
            <a:ext cx="0" cy="611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4" name="Google Shape;144;p21"/>
          <p:cNvCxnSpPr>
            <a:endCxn id="133" idx="2"/>
          </p:cNvCxnSpPr>
          <p:nvPr/>
        </p:nvCxnSpPr>
        <p:spPr>
          <a:xfrm>
            <a:off x="4679150" y="3554400"/>
            <a:ext cx="1060800" cy="594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5" name="Google Shape;145;p21"/>
          <p:cNvCxnSpPr>
            <a:endCxn id="134" idx="2"/>
          </p:cNvCxnSpPr>
          <p:nvPr/>
        </p:nvCxnSpPr>
        <p:spPr>
          <a:xfrm rot="10800000" flipH="1">
            <a:off x="4862225" y="3065800"/>
            <a:ext cx="1452000" cy="64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6" name="Google Shape;146;p21"/>
          <p:cNvCxnSpPr>
            <a:endCxn id="137" idx="1"/>
          </p:cNvCxnSpPr>
          <p:nvPr/>
        </p:nvCxnSpPr>
        <p:spPr>
          <a:xfrm>
            <a:off x="6712073" y="3235876"/>
            <a:ext cx="1058700" cy="262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7" name="Google Shape;147;p21"/>
          <p:cNvCxnSpPr>
            <a:stCxn id="133" idx="5"/>
            <a:endCxn id="138" idx="2"/>
          </p:cNvCxnSpPr>
          <p:nvPr/>
        </p:nvCxnSpPr>
        <p:spPr>
          <a:xfrm>
            <a:off x="6137877" y="4319324"/>
            <a:ext cx="888000" cy="310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9559135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Algorithms</a:t>
            </a:r>
          </a:p>
        </p:txBody>
      </p:sp>
      <p:sp>
        <p:nvSpPr>
          <p:cNvPr id="153" name="Google Shape;153;p22"/>
          <p:cNvSpPr txBox="1">
            <a:spLocks noGrp="1"/>
          </p:cNvSpPr>
          <p:nvPr>
            <p:ph type="body" idx="1"/>
          </p:nvPr>
        </p:nvSpPr>
        <p:spPr>
          <a:xfrm>
            <a:off x="214625" y="1202750"/>
            <a:ext cx="8755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GB" sz="2400">
                <a:solidFill>
                  <a:srgbClr val="000000"/>
                </a:solidFill>
              </a:rPr>
              <a:t>setRoutes(</a:t>
            </a:r>
            <a:r>
              <a:rPr lang="en-GB" sz="2400" i="1">
                <a:solidFill>
                  <a:srgbClr val="000000"/>
                </a:solidFill>
              </a:rPr>
              <a:t>L</a:t>
            </a:r>
            <a:r>
              <a:rPr lang="en-GB" sz="2400">
                <a:solidFill>
                  <a:srgbClr val="000000"/>
                </a:solidFill>
              </a:rPr>
              <a:t>): initializes the routing information required by each node in the PBT network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GB" sz="2400">
                <a:solidFill>
                  <a:srgbClr val="000000"/>
                </a:solidFill>
              </a:rPr>
              <a:t>setCred(</a:t>
            </a:r>
            <a:r>
              <a:rPr lang="en-GB" sz="2400" i="1">
                <a:solidFill>
                  <a:srgbClr val="000000"/>
                </a:solidFill>
              </a:rPr>
              <a:t>c, u, v</a:t>
            </a:r>
            <a:r>
              <a:rPr lang="en-GB" sz="2400">
                <a:solidFill>
                  <a:srgbClr val="000000"/>
                </a:solidFill>
              </a:rPr>
              <a:t>): sets </a:t>
            </a:r>
            <a:r>
              <a:rPr lang="en-GB" sz="2400" i="1">
                <a:solidFill>
                  <a:srgbClr val="000000"/>
                </a:solidFill>
              </a:rPr>
              <a:t>w(u, v) = c</a:t>
            </a:r>
            <a:r>
              <a:rPr lang="en-GB" sz="2400">
                <a:solidFill>
                  <a:srgbClr val="000000"/>
                </a:solidFill>
              </a:rPr>
              <a:t>, might alter the routing information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GB" sz="2400" i="1">
                <a:solidFill>
                  <a:srgbClr val="000000"/>
                </a:solidFill>
              </a:rPr>
              <a:t>((p</a:t>
            </a:r>
            <a:r>
              <a:rPr lang="en-GB" sz="2400" i="1" baseline="-25000">
                <a:solidFill>
                  <a:srgbClr val="000000"/>
                </a:solidFill>
              </a:rPr>
              <a:t>1</a:t>
            </a:r>
            <a:r>
              <a:rPr lang="en-GB" sz="2400" i="1">
                <a:solidFill>
                  <a:srgbClr val="000000"/>
                </a:solidFill>
              </a:rPr>
              <a:t>, c</a:t>
            </a:r>
            <a:r>
              <a:rPr lang="en-GB" sz="2400" i="1" baseline="-25000">
                <a:solidFill>
                  <a:srgbClr val="000000"/>
                </a:solidFill>
              </a:rPr>
              <a:t>1</a:t>
            </a:r>
            <a:r>
              <a:rPr lang="en-GB" sz="2400" i="1">
                <a:solidFill>
                  <a:srgbClr val="000000"/>
                </a:solidFill>
              </a:rPr>
              <a:t>), . . . ,(p</a:t>
            </a:r>
            <a:r>
              <a:rPr lang="en-GB" sz="2400" i="1" baseline="-25000">
                <a:solidFill>
                  <a:srgbClr val="000000"/>
                </a:solidFill>
              </a:rPr>
              <a:t>|L|</a:t>
            </a:r>
            <a:r>
              <a:rPr lang="en-GB" sz="2400" i="1">
                <a:solidFill>
                  <a:srgbClr val="000000"/>
                </a:solidFill>
              </a:rPr>
              <a:t>, c</a:t>
            </a:r>
            <a:r>
              <a:rPr lang="en-GB" sz="2400" i="1" baseline="-25000">
                <a:solidFill>
                  <a:srgbClr val="000000"/>
                </a:solidFill>
              </a:rPr>
              <a:t>|L|</a:t>
            </a:r>
            <a:r>
              <a:rPr lang="en-GB" sz="2400" i="1">
                <a:solidFill>
                  <a:srgbClr val="000000"/>
                </a:solidFill>
              </a:rPr>
              <a:t>)) </a:t>
            </a:r>
            <a:r>
              <a:rPr lang="en-GB" sz="2400">
                <a:solidFill>
                  <a:srgbClr val="000000"/>
                </a:solidFill>
              </a:rPr>
              <a:t>← routePay(</a:t>
            </a:r>
            <a:r>
              <a:rPr lang="en-GB" sz="2400" i="1">
                <a:solidFill>
                  <a:srgbClr val="000000"/>
                </a:solidFill>
              </a:rPr>
              <a:t>c, u, v</a:t>
            </a:r>
            <a:r>
              <a:rPr lang="en-GB" sz="2400">
                <a:solidFill>
                  <a:srgbClr val="000000"/>
                </a:solidFill>
              </a:rPr>
              <a:t>): routePay returns a set of tuples (p</a:t>
            </a:r>
            <a:r>
              <a:rPr lang="en-GB" sz="2400" baseline="-25000">
                <a:solidFill>
                  <a:srgbClr val="000000"/>
                </a:solidFill>
              </a:rPr>
              <a:t>i</a:t>
            </a:r>
            <a:r>
              <a:rPr lang="en-GB" sz="2400">
                <a:solidFill>
                  <a:srgbClr val="000000"/>
                </a:solidFill>
              </a:rPr>
              <a:t>, c</a:t>
            </a:r>
            <a:r>
              <a:rPr lang="en-GB" sz="2400" baseline="-25000">
                <a:solidFill>
                  <a:srgbClr val="000000"/>
                </a:solidFill>
              </a:rPr>
              <a:t>i</a:t>
            </a:r>
            <a:r>
              <a:rPr lang="en-GB" sz="2400">
                <a:solidFill>
                  <a:srgbClr val="000000"/>
                </a:solidFill>
              </a:rPr>
              <a:t>), denoting that c</a:t>
            </a:r>
            <a:r>
              <a:rPr lang="en-GB" sz="2400" baseline="-25000">
                <a:solidFill>
                  <a:srgbClr val="000000"/>
                </a:solidFill>
              </a:rPr>
              <a:t>i</a:t>
            </a:r>
            <a:r>
              <a:rPr lang="en-GB" sz="2400">
                <a:solidFill>
                  <a:srgbClr val="000000"/>
                </a:solidFill>
              </a:rPr>
              <a:t> funds are routed through the path described by p</a:t>
            </a:r>
            <a:r>
              <a:rPr lang="en-GB" sz="2400" baseline="-25000">
                <a:solidFill>
                  <a:srgbClr val="000000"/>
                </a:solidFill>
              </a:rPr>
              <a:t>i</a:t>
            </a:r>
            <a:r>
              <a:rPr lang="en-GB" sz="2400">
                <a:solidFill>
                  <a:srgbClr val="000000"/>
                </a:solidFill>
              </a:rPr>
              <a:t>.</a:t>
            </a:r>
            <a:endParaRPr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4466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setRoutes()</a:t>
            </a:r>
          </a:p>
        </p:txBody>
      </p:sp>
      <p:sp>
        <p:nvSpPr>
          <p:cNvPr id="159" name="Google Shape;159;p23"/>
          <p:cNvSpPr txBox="1">
            <a:spLocks noGrp="1"/>
          </p:cNvSpPr>
          <p:nvPr>
            <p:ph type="body" idx="1"/>
          </p:nvPr>
        </p:nvSpPr>
        <p:spPr>
          <a:xfrm>
            <a:off x="1613350" y="1202750"/>
            <a:ext cx="5805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GB" sz="2400">
                <a:solidFill>
                  <a:srgbClr val="000000"/>
                </a:solidFill>
              </a:rPr>
              <a:t>For each landmark, construct a spanning tree embedding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GB" sz="2400">
                <a:solidFill>
                  <a:srgbClr val="000000"/>
                </a:solidFill>
              </a:rPr>
              <a:t>BFS-based coordinate assignment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GB" sz="2400">
                <a:solidFill>
                  <a:srgbClr val="000000"/>
                </a:solidFill>
              </a:rPr>
              <a:t>Phase 1: adding bidirectional links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GB" sz="2400">
                <a:solidFill>
                  <a:schemeClr val="dk1"/>
                </a:solidFill>
              </a:rPr>
              <a:t>Phase 2: adding unidirectional links</a:t>
            </a:r>
            <a:endParaRPr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085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Blockchain</a:t>
            </a:r>
            <a:r>
              <a:rPr lang="en-US" dirty="0" smtClean="0"/>
              <a:t> Can Do Many Things</a:t>
            </a:r>
            <a:endParaRPr lang="en-US" dirty="0"/>
          </a:p>
        </p:txBody>
      </p:sp>
      <p:pic>
        <p:nvPicPr>
          <p:cNvPr id="5" name="Picture 4" descr="Screen Shot 2019-03-06 at 9.36.3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820" y="966775"/>
            <a:ext cx="5462929" cy="4176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5428" y="1399432"/>
            <a:ext cx="21753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than 120 ongoing use cases (Data from 2016):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Captial</a:t>
            </a:r>
            <a:r>
              <a:rPr lang="en-US" dirty="0" smtClean="0"/>
              <a:t> market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Healthcare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Energy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Investment 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etc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134221" y="4743390"/>
            <a:ext cx="4009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85000"/>
                  </a:schemeClr>
                </a:solidFill>
              </a:rPr>
              <a:t>Source: https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</a:rPr>
              <a:t>://</a:t>
            </a:r>
            <a:r>
              <a:rPr lang="en-US" sz="1000" dirty="0" err="1">
                <a:solidFill>
                  <a:schemeClr val="bg1">
                    <a:lumMod val="85000"/>
                  </a:schemeClr>
                </a:solidFill>
              </a:rPr>
              <a:t>www.experfy.com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</a:rPr>
              <a:t>/blog/</a:t>
            </a:r>
            <a:r>
              <a:rPr lang="en-US" sz="1000" dirty="0" err="1">
                <a:solidFill>
                  <a:schemeClr val="bg1">
                    <a:lumMod val="85000"/>
                  </a:schemeClr>
                </a:solidFill>
              </a:rPr>
              <a:t>blockchain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</a:rPr>
              <a:t>-use-cases-that-have-potential-to-disrupt-society</a:t>
            </a:r>
          </a:p>
        </p:txBody>
      </p:sp>
    </p:spTree>
    <p:extLst>
      <p:ext uri="{BB962C8B-B14F-4D97-AF65-F5344CB8AC3E}">
        <p14:creationId xmlns:p14="http://schemas.microsoft.com/office/powerpoint/2010/main" val="2758609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66" name="Google Shape;166;p2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144984" y="0"/>
            <a:ext cx="6854031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12537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73" name="Google Shape;173;p2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144984" y="0"/>
            <a:ext cx="6854031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57012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80" name="Google Shape;180;p2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144984" y="0"/>
            <a:ext cx="6854031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05165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87" name="Google Shape;187;p2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144984" y="0"/>
            <a:ext cx="6854031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63488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94" name="Google Shape;194;p2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144984" y="0"/>
            <a:ext cx="6854031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80273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01" name="Google Shape;201;p2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144984" y="0"/>
            <a:ext cx="6854031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71021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Modified PIE (Practical Isometric Embedding)</a:t>
            </a:r>
          </a:p>
        </p:txBody>
      </p:sp>
      <p:pic>
        <p:nvPicPr>
          <p:cNvPr id="207" name="Google Shape;207;p3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47675" y="1333500"/>
            <a:ext cx="8248650" cy="2476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0"/>
          <p:cNvSpPr txBox="1"/>
          <p:nvPr/>
        </p:nvSpPr>
        <p:spPr>
          <a:xfrm>
            <a:off x="1418740" y="3809760"/>
            <a:ext cx="61575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Impossible to guess the coordinates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Large b </a:t>
            </a:r>
            <a:r>
              <a:rPr lang="en-US" altLang="en-GB" sz="2400"/>
              <a:t>(b=128)</a:t>
            </a:r>
            <a:r>
              <a:rPr lang="en-GB" sz="2400"/>
              <a:t> prevent coordinate collision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797746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setRoutes() - BFS(breadth first search)</a:t>
            </a:r>
          </a:p>
        </p:txBody>
      </p:sp>
      <p:sp>
        <p:nvSpPr>
          <p:cNvPr id="214" name="Google Shape;214;p31"/>
          <p:cNvSpPr txBox="1">
            <a:spLocks noGrp="1"/>
          </p:cNvSpPr>
          <p:nvPr>
            <p:ph type="body" idx="1"/>
          </p:nvPr>
        </p:nvSpPr>
        <p:spPr>
          <a:xfrm>
            <a:off x="399415" y="1202690"/>
            <a:ext cx="8576310" cy="2951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GB" sz="2400">
                <a:solidFill>
                  <a:srgbClr val="000000"/>
                </a:solidFill>
              </a:rPr>
              <a:t>Add a landmark to an empty queue </a:t>
            </a:r>
            <a:r>
              <a:rPr lang="en-GB" sz="2400" i="1">
                <a:solidFill>
                  <a:srgbClr val="000000"/>
                </a:solidFill>
                <a:highlight>
                  <a:srgbClr val="FF0000"/>
                </a:highlight>
              </a:rPr>
              <a:t>q</a:t>
            </a:r>
            <a:endParaRPr sz="2400" i="1">
              <a:solidFill>
                <a:srgbClr val="000000"/>
              </a:solidFill>
              <a:highlight>
                <a:srgbClr val="FF0000"/>
              </a:highlight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GB" sz="2400">
                <a:solidFill>
                  <a:srgbClr val="000000"/>
                </a:solidFill>
              </a:rPr>
              <a:t>While </a:t>
            </a:r>
            <a:r>
              <a:rPr lang="en-GB" sz="2400" i="1">
                <a:solidFill>
                  <a:srgbClr val="000000"/>
                </a:solidFill>
                <a:highlight>
                  <a:srgbClr val="FF0000"/>
                </a:highlight>
              </a:rPr>
              <a:t>q</a:t>
            </a:r>
            <a:r>
              <a:rPr lang="en-GB" sz="2400">
                <a:solidFill>
                  <a:srgbClr val="000000"/>
                </a:solidFill>
              </a:rPr>
              <a:t> is not empty, do</a:t>
            </a:r>
            <a:endParaRPr sz="2400">
              <a:solidFill>
                <a:srgbClr val="000000"/>
              </a:solidFill>
            </a:endParaRPr>
          </a:p>
          <a:p>
            <a:pPr marL="914400" lvl="1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○"/>
            </a:pPr>
            <a:r>
              <a:rPr lang="en-GB" sz="2400" i="1">
                <a:solidFill>
                  <a:srgbClr val="000000"/>
                </a:solidFill>
                <a:highlight>
                  <a:srgbClr val="FFFF00"/>
                </a:highlight>
                <a:sym typeface="+mn-ea"/>
              </a:rPr>
              <a:t>node</a:t>
            </a:r>
            <a:r>
              <a:rPr lang="en-GB" sz="2400" i="1">
                <a:solidFill>
                  <a:srgbClr val="000000"/>
                </a:solidFill>
                <a:effectLst/>
                <a:highlight>
                  <a:srgbClr val="FFFF00"/>
                </a:highlight>
                <a:sym typeface="+mn-ea"/>
              </a:rPr>
              <a:t> </a:t>
            </a:r>
            <a:r>
              <a:rPr lang="en-US" altLang="en-GB" sz="2400">
                <a:solidFill>
                  <a:srgbClr val="000000"/>
                </a:solidFill>
                <a:sym typeface="+mn-ea"/>
              </a:rPr>
              <a:t>= the head of </a:t>
            </a:r>
            <a:r>
              <a:rPr lang="en-GB" sz="2400" i="1">
                <a:solidFill>
                  <a:schemeClr val="dk1"/>
                </a:solidFill>
                <a:highlight>
                  <a:srgbClr val="FF0000"/>
                </a:highlight>
              </a:rPr>
              <a:t>q</a:t>
            </a:r>
            <a:r>
              <a:rPr lang="en-GB" sz="2400">
                <a:solidFill>
                  <a:srgbClr val="000000"/>
                </a:solidFill>
              </a:rPr>
              <a:t> to and remove </a:t>
            </a:r>
            <a:r>
              <a:rPr lang="en-US" altLang="en-GB" sz="2400">
                <a:solidFill>
                  <a:srgbClr val="000000"/>
                </a:solidFill>
              </a:rPr>
              <a:t>it </a:t>
            </a:r>
            <a:r>
              <a:rPr lang="en-GB" sz="2400">
                <a:solidFill>
                  <a:srgbClr val="000000"/>
                </a:solidFill>
              </a:rPr>
              <a:t>from </a:t>
            </a:r>
            <a:r>
              <a:rPr lang="en-GB" sz="2400" i="1">
                <a:solidFill>
                  <a:schemeClr val="dk1"/>
                </a:solidFill>
                <a:highlight>
                  <a:srgbClr val="FF0000"/>
                </a:highlight>
              </a:rPr>
              <a:t>q</a:t>
            </a:r>
            <a:endParaRPr sz="2400" i="1">
              <a:solidFill>
                <a:srgbClr val="000000"/>
              </a:solidFill>
            </a:endParaRPr>
          </a:p>
          <a:p>
            <a:pPr marL="914400" lvl="1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○"/>
            </a:pPr>
            <a:r>
              <a:rPr lang="en-GB" sz="2400">
                <a:solidFill>
                  <a:srgbClr val="000000"/>
                </a:solidFill>
              </a:rPr>
              <a:t>Loop through </a:t>
            </a:r>
            <a:r>
              <a:rPr lang="en-GB" sz="2400" i="1">
                <a:solidFill>
                  <a:srgbClr val="000000"/>
                </a:solidFill>
                <a:highlight>
                  <a:srgbClr val="FFFF00"/>
                </a:highlight>
              </a:rPr>
              <a:t>node</a:t>
            </a:r>
            <a:r>
              <a:rPr lang="en-GB" sz="2400">
                <a:solidFill>
                  <a:srgbClr val="000000"/>
                </a:solidFill>
              </a:rPr>
              <a:t>’s neighbours, for each neighbour </a:t>
            </a:r>
            <a:r>
              <a:rPr lang="en-GB" sz="2400" i="1">
                <a:solidFill>
                  <a:srgbClr val="000000"/>
                </a:solidFill>
                <a:highlight>
                  <a:srgbClr val="00FFFF"/>
                </a:highlight>
              </a:rPr>
              <a:t>n</a:t>
            </a:r>
            <a:endParaRPr sz="2400" i="1">
              <a:solidFill>
                <a:srgbClr val="000000"/>
              </a:solidFill>
              <a:highlight>
                <a:srgbClr val="00FFFF"/>
              </a:highlight>
            </a:endParaRPr>
          </a:p>
          <a:p>
            <a:pPr marL="1371600" lvl="2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</a:pPr>
            <a:r>
              <a:rPr lang="en-GB" sz="2400">
                <a:solidFill>
                  <a:schemeClr val="dk1"/>
                </a:solidFill>
              </a:rPr>
              <a:t>Add </a:t>
            </a:r>
            <a:r>
              <a:rPr lang="en-GB" sz="2400" i="1">
                <a:solidFill>
                  <a:schemeClr val="dk1"/>
                </a:solidFill>
                <a:highlight>
                  <a:srgbClr val="00FFFF"/>
                </a:highlight>
              </a:rPr>
              <a:t>n</a:t>
            </a:r>
            <a:r>
              <a:rPr lang="en-GB" sz="2400">
                <a:solidFill>
                  <a:schemeClr val="dk1"/>
                </a:solidFill>
              </a:rPr>
              <a:t> to </a:t>
            </a:r>
            <a:r>
              <a:rPr lang="en-GB" sz="2400" i="1">
                <a:solidFill>
                  <a:schemeClr val="dk1"/>
                </a:solidFill>
                <a:highlight>
                  <a:srgbClr val="FF0000"/>
                </a:highlight>
              </a:rPr>
              <a:t>q</a:t>
            </a:r>
            <a:endParaRPr sz="2400" i="1">
              <a:solidFill>
                <a:schemeClr val="dk1"/>
              </a:solidFill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5803801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setRoutes() - BFS coords assign</a:t>
            </a:r>
          </a:p>
        </p:txBody>
      </p:sp>
      <p:sp>
        <p:nvSpPr>
          <p:cNvPr id="220" name="Google Shape;220;p32"/>
          <p:cNvSpPr txBox="1">
            <a:spLocks noGrp="1"/>
          </p:cNvSpPr>
          <p:nvPr>
            <p:ph type="body" idx="1"/>
          </p:nvPr>
        </p:nvSpPr>
        <p:spPr>
          <a:xfrm>
            <a:off x="399415" y="1202690"/>
            <a:ext cx="8620125" cy="34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GB" sz="2400">
                <a:solidFill>
                  <a:srgbClr val="000000"/>
                </a:solidFill>
              </a:rPr>
              <a:t>Add a landmark to an empty queue </a:t>
            </a:r>
            <a:r>
              <a:rPr lang="en-GB" sz="2400" i="1">
                <a:solidFill>
                  <a:srgbClr val="000000"/>
                </a:solidFill>
                <a:highlight>
                  <a:srgbClr val="FF0000"/>
                </a:highlight>
              </a:rPr>
              <a:t>q</a:t>
            </a:r>
            <a:endParaRPr sz="2400" i="1">
              <a:solidFill>
                <a:srgbClr val="000000"/>
              </a:solidFill>
              <a:highlight>
                <a:srgbClr val="FF0000"/>
              </a:highlight>
            </a:endParaRPr>
          </a:p>
          <a:p>
            <a:pPr marL="457200" lvl="0" indent="-381000" algn="l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GB" sz="2400">
                <a:solidFill>
                  <a:srgbClr val="000000"/>
                </a:solidFill>
              </a:rPr>
              <a:t>While </a:t>
            </a:r>
            <a:r>
              <a:rPr lang="en-GB" sz="2400" i="1">
                <a:solidFill>
                  <a:srgbClr val="000000"/>
                </a:solidFill>
                <a:highlight>
                  <a:srgbClr val="FF0000"/>
                </a:highlight>
              </a:rPr>
              <a:t>q</a:t>
            </a:r>
            <a:r>
              <a:rPr lang="en-GB" sz="2400">
                <a:solidFill>
                  <a:srgbClr val="000000"/>
                </a:solidFill>
              </a:rPr>
              <a:t> is not empty, do</a:t>
            </a:r>
            <a:endParaRPr sz="2400">
              <a:solidFill>
                <a:srgbClr val="000000"/>
              </a:solidFill>
            </a:endParaRPr>
          </a:p>
          <a:p>
            <a:pPr marL="914400" lvl="1" indent="-381000" algn="l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○"/>
            </a:pPr>
            <a:r>
              <a:rPr lang="en-GB" sz="2400">
                <a:solidFill>
                  <a:srgbClr val="000000"/>
                </a:solidFill>
              </a:rPr>
              <a:t>Assign head of </a:t>
            </a:r>
            <a:r>
              <a:rPr lang="en-GB" sz="2400" i="1">
                <a:solidFill>
                  <a:schemeClr val="dk1"/>
                </a:solidFill>
                <a:highlight>
                  <a:srgbClr val="FF0000"/>
                </a:highlight>
              </a:rPr>
              <a:t>q</a:t>
            </a:r>
            <a:r>
              <a:rPr lang="en-GB" sz="2400">
                <a:solidFill>
                  <a:srgbClr val="000000"/>
                </a:solidFill>
              </a:rPr>
              <a:t> to </a:t>
            </a:r>
            <a:r>
              <a:rPr lang="en-GB" sz="2400" i="1">
                <a:solidFill>
                  <a:srgbClr val="000000"/>
                </a:solidFill>
                <a:highlight>
                  <a:srgbClr val="FFFF00"/>
                </a:highlight>
              </a:rPr>
              <a:t>node</a:t>
            </a:r>
            <a:r>
              <a:rPr lang="en-GB" sz="2400">
                <a:solidFill>
                  <a:srgbClr val="000000"/>
                </a:solidFill>
              </a:rPr>
              <a:t> and remove </a:t>
            </a:r>
            <a:r>
              <a:rPr lang="en-GB" sz="2400" i="1">
                <a:solidFill>
                  <a:srgbClr val="000000"/>
                </a:solidFill>
                <a:highlight>
                  <a:srgbClr val="FFFF00"/>
                </a:highlight>
              </a:rPr>
              <a:t>node</a:t>
            </a:r>
            <a:r>
              <a:rPr lang="en-GB" sz="2400" i="1">
                <a:solidFill>
                  <a:srgbClr val="000000"/>
                </a:solidFill>
              </a:rPr>
              <a:t> </a:t>
            </a:r>
            <a:r>
              <a:rPr lang="en-GB" sz="2400">
                <a:solidFill>
                  <a:srgbClr val="000000"/>
                </a:solidFill>
              </a:rPr>
              <a:t>from </a:t>
            </a:r>
            <a:r>
              <a:rPr lang="en-GB" sz="2400" i="1">
                <a:solidFill>
                  <a:schemeClr val="dk1"/>
                </a:solidFill>
                <a:highlight>
                  <a:srgbClr val="FF0000"/>
                </a:highlight>
              </a:rPr>
              <a:t>q</a:t>
            </a:r>
            <a:endParaRPr sz="2400" i="1">
              <a:solidFill>
                <a:srgbClr val="000000"/>
              </a:solidFill>
            </a:endParaRPr>
          </a:p>
          <a:p>
            <a:pPr marL="914400" lvl="1" indent="-381000" algn="l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○"/>
            </a:pPr>
            <a:r>
              <a:rPr lang="en-GB" sz="2400">
                <a:solidFill>
                  <a:srgbClr val="000000"/>
                </a:solidFill>
              </a:rPr>
              <a:t>Loop through </a:t>
            </a:r>
            <a:r>
              <a:rPr lang="en-GB" sz="2400" i="1">
                <a:solidFill>
                  <a:srgbClr val="000000"/>
                </a:solidFill>
                <a:highlight>
                  <a:srgbClr val="FFFF00"/>
                </a:highlight>
              </a:rPr>
              <a:t>node</a:t>
            </a:r>
            <a:r>
              <a:rPr lang="en-GB" sz="2400">
                <a:solidFill>
                  <a:srgbClr val="000000"/>
                </a:solidFill>
              </a:rPr>
              <a:t>’s neighbours, for each neighbour </a:t>
            </a:r>
            <a:r>
              <a:rPr lang="en-GB" sz="2400" i="1">
                <a:solidFill>
                  <a:srgbClr val="000000"/>
                </a:solidFill>
                <a:highlight>
                  <a:srgbClr val="00FFFF"/>
                </a:highlight>
              </a:rPr>
              <a:t>n</a:t>
            </a:r>
            <a:endParaRPr sz="2400" i="1">
              <a:solidFill>
                <a:srgbClr val="000000"/>
              </a:solidFill>
              <a:highlight>
                <a:srgbClr val="00FFFF"/>
              </a:highlight>
            </a:endParaRPr>
          </a:p>
          <a:p>
            <a:pPr marL="1371600" lvl="2" indent="-381000" algn="l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■"/>
            </a:pPr>
            <a:r>
              <a:rPr lang="en-GB" sz="2400" i="1">
                <a:solidFill>
                  <a:srgbClr val="000000"/>
                </a:solidFill>
                <a:highlight>
                  <a:srgbClr val="00FFFF"/>
                </a:highlight>
              </a:rPr>
              <a:t>n</a:t>
            </a:r>
            <a:r>
              <a:rPr lang="en-GB" sz="2400">
                <a:solidFill>
                  <a:srgbClr val="000000"/>
                </a:solidFill>
              </a:rPr>
              <a:t>.parent = </a:t>
            </a:r>
            <a:r>
              <a:rPr lang="en-GB" sz="2400" i="1">
                <a:solidFill>
                  <a:schemeClr val="dk1"/>
                </a:solidFill>
                <a:highlight>
                  <a:srgbClr val="FFFF00"/>
                </a:highlight>
              </a:rPr>
              <a:t>node</a:t>
            </a:r>
            <a:r>
              <a:rPr lang="en-GB" sz="2400">
                <a:solidFill>
                  <a:schemeClr val="dk1"/>
                </a:solidFill>
              </a:rPr>
              <a:t>’s</a:t>
            </a:r>
            <a:endParaRPr sz="2400">
              <a:solidFill>
                <a:schemeClr val="dk1"/>
              </a:solidFill>
            </a:endParaRPr>
          </a:p>
          <a:p>
            <a:pPr marL="1371600" lvl="2" indent="-381000" algn="l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</a:pPr>
            <a:r>
              <a:rPr lang="en-GB" sz="2400" i="1">
                <a:solidFill>
                  <a:schemeClr val="dk1"/>
                </a:solidFill>
                <a:highlight>
                  <a:srgbClr val="00FFFF"/>
                </a:highlight>
              </a:rPr>
              <a:t>n</a:t>
            </a:r>
            <a:r>
              <a:rPr lang="en-GB" sz="2400">
                <a:solidFill>
                  <a:schemeClr val="dk1"/>
                </a:solidFill>
              </a:rPr>
              <a:t>.id = concatenate(</a:t>
            </a:r>
            <a:r>
              <a:rPr lang="en-GB" sz="2400" i="1">
                <a:solidFill>
                  <a:schemeClr val="dk1"/>
                </a:solidFill>
                <a:highlight>
                  <a:srgbClr val="FFFF00"/>
                </a:highlight>
              </a:rPr>
              <a:t>node</a:t>
            </a:r>
            <a:r>
              <a:rPr lang="en-GB" sz="2400">
                <a:solidFill>
                  <a:schemeClr val="dk1"/>
                </a:solidFill>
              </a:rPr>
              <a:t>.id, b-bit random number)</a:t>
            </a:r>
            <a:endParaRPr sz="2400">
              <a:solidFill>
                <a:schemeClr val="dk1"/>
              </a:solidFill>
            </a:endParaRPr>
          </a:p>
          <a:p>
            <a:pPr marL="1371600" lvl="2" indent="-381000" algn="l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</a:pPr>
            <a:r>
              <a:rPr lang="en-GB" sz="2400">
                <a:solidFill>
                  <a:schemeClr val="dk1"/>
                </a:solidFill>
              </a:rPr>
              <a:t>Add </a:t>
            </a:r>
            <a:r>
              <a:rPr lang="en-GB" sz="2400" i="1">
                <a:solidFill>
                  <a:schemeClr val="dk1"/>
                </a:solidFill>
                <a:highlight>
                  <a:srgbClr val="00FFFF"/>
                </a:highlight>
              </a:rPr>
              <a:t>n</a:t>
            </a:r>
            <a:r>
              <a:rPr lang="en-GB" sz="2400">
                <a:solidFill>
                  <a:schemeClr val="dk1"/>
                </a:solidFill>
              </a:rPr>
              <a:t> to </a:t>
            </a:r>
            <a:r>
              <a:rPr lang="en-GB" sz="2400" i="1">
                <a:solidFill>
                  <a:schemeClr val="dk1"/>
                </a:solidFill>
                <a:highlight>
                  <a:srgbClr val="FF0000"/>
                </a:highlight>
              </a:rPr>
              <a:t>q</a:t>
            </a:r>
            <a:endParaRPr sz="2400" i="1">
              <a:solidFill>
                <a:schemeClr val="dk1"/>
              </a:solidFill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163660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3"/>
          <p:cNvSpPr txBox="1">
            <a:spLocks noGrp="1"/>
          </p:cNvSpPr>
          <p:nvPr>
            <p:ph type="title"/>
          </p:nvPr>
        </p:nvSpPr>
        <p:spPr>
          <a:xfrm>
            <a:off x="311700" y="60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setRoutes() - BFS coords assign, two phases</a:t>
            </a:r>
          </a:p>
        </p:txBody>
      </p:sp>
      <p:sp>
        <p:nvSpPr>
          <p:cNvPr id="226" name="Google Shape;226;p33"/>
          <p:cNvSpPr txBox="1">
            <a:spLocks noGrp="1"/>
          </p:cNvSpPr>
          <p:nvPr>
            <p:ph type="body" idx="1"/>
          </p:nvPr>
        </p:nvSpPr>
        <p:spPr>
          <a:xfrm>
            <a:off x="311700" y="632875"/>
            <a:ext cx="8643900" cy="45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GB">
                <a:solidFill>
                  <a:srgbClr val="000000"/>
                </a:solidFill>
              </a:rPr>
              <a:t>Add a landmark to an empty queue </a:t>
            </a:r>
            <a:r>
              <a:rPr lang="en-GB" i="1">
                <a:solidFill>
                  <a:srgbClr val="000000"/>
                </a:solidFill>
                <a:highlight>
                  <a:srgbClr val="FF0000"/>
                </a:highlight>
              </a:rPr>
              <a:t>q</a:t>
            </a:r>
            <a:endParaRPr i="1">
              <a:solidFill>
                <a:srgbClr val="000000"/>
              </a:solidFill>
              <a:highlight>
                <a:srgbClr val="FF0000"/>
              </a:highlight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GB">
                <a:solidFill>
                  <a:srgbClr val="000000"/>
                </a:solidFill>
              </a:rPr>
              <a:t>Set bidirectional mask </a:t>
            </a:r>
            <a:r>
              <a:rPr lang="en-GB">
                <a:solidFill>
                  <a:srgbClr val="000000"/>
                </a:solidFill>
                <a:highlight>
                  <a:srgbClr val="00FF00"/>
                </a:highlight>
              </a:rPr>
              <a:t>bi</a:t>
            </a:r>
            <a:r>
              <a:rPr lang="en-GB">
                <a:solidFill>
                  <a:srgbClr val="000000"/>
                </a:solidFill>
              </a:rPr>
              <a:t> to on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GB">
                <a:solidFill>
                  <a:srgbClr val="000000"/>
                </a:solidFill>
              </a:rPr>
              <a:t>While </a:t>
            </a:r>
            <a:r>
              <a:rPr lang="en-GB" i="1">
                <a:solidFill>
                  <a:srgbClr val="000000"/>
                </a:solidFill>
                <a:highlight>
                  <a:srgbClr val="FF0000"/>
                </a:highlight>
              </a:rPr>
              <a:t>q</a:t>
            </a:r>
            <a:r>
              <a:rPr lang="en-GB">
                <a:solidFill>
                  <a:srgbClr val="000000"/>
                </a:solidFill>
              </a:rPr>
              <a:t> is not empty, do</a:t>
            </a:r>
            <a:endParaRPr>
              <a:solidFill>
                <a:srgbClr val="000000"/>
              </a:solidFill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-GB" sz="1800">
                <a:solidFill>
                  <a:srgbClr val="000000"/>
                </a:solidFill>
              </a:rPr>
              <a:t>Assign head of </a:t>
            </a:r>
            <a:r>
              <a:rPr lang="en-GB" sz="1800" i="1">
                <a:solidFill>
                  <a:schemeClr val="dk1"/>
                </a:solidFill>
                <a:highlight>
                  <a:srgbClr val="FF0000"/>
                </a:highlight>
              </a:rPr>
              <a:t>q</a:t>
            </a:r>
            <a:r>
              <a:rPr lang="en-GB" sz="1800">
                <a:solidFill>
                  <a:srgbClr val="000000"/>
                </a:solidFill>
              </a:rPr>
              <a:t> to </a:t>
            </a:r>
            <a:r>
              <a:rPr lang="en-GB" sz="1800" i="1">
                <a:solidFill>
                  <a:srgbClr val="000000"/>
                </a:solidFill>
                <a:highlight>
                  <a:srgbClr val="FFFF00"/>
                </a:highlight>
              </a:rPr>
              <a:t>node</a:t>
            </a:r>
            <a:r>
              <a:rPr lang="en-GB" sz="1800">
                <a:solidFill>
                  <a:srgbClr val="000000"/>
                </a:solidFill>
              </a:rPr>
              <a:t> and remove </a:t>
            </a:r>
            <a:r>
              <a:rPr lang="en-GB" sz="1800" i="1">
                <a:solidFill>
                  <a:srgbClr val="000000"/>
                </a:solidFill>
                <a:highlight>
                  <a:srgbClr val="FFFF00"/>
                </a:highlight>
              </a:rPr>
              <a:t>node</a:t>
            </a:r>
            <a:r>
              <a:rPr lang="en-GB" sz="1800" i="1">
                <a:solidFill>
                  <a:srgbClr val="000000"/>
                </a:solidFill>
              </a:rPr>
              <a:t> </a:t>
            </a:r>
            <a:r>
              <a:rPr lang="en-GB" sz="1800">
                <a:solidFill>
                  <a:srgbClr val="000000"/>
                </a:solidFill>
              </a:rPr>
              <a:t>from </a:t>
            </a:r>
            <a:r>
              <a:rPr lang="en-GB" sz="1800" i="1">
                <a:solidFill>
                  <a:schemeClr val="dk1"/>
                </a:solidFill>
                <a:highlight>
                  <a:srgbClr val="FF0000"/>
                </a:highlight>
              </a:rPr>
              <a:t>q</a:t>
            </a:r>
            <a:endParaRPr sz="1800" i="1">
              <a:solidFill>
                <a:srgbClr val="000000"/>
              </a:solidFill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-GB" sz="1800">
                <a:solidFill>
                  <a:srgbClr val="000000"/>
                </a:solidFill>
              </a:rPr>
              <a:t>Loop through </a:t>
            </a:r>
            <a:r>
              <a:rPr lang="en-GB" sz="1800" i="1">
                <a:solidFill>
                  <a:srgbClr val="000000"/>
                </a:solidFill>
                <a:highlight>
                  <a:srgbClr val="FFFF00"/>
                </a:highlight>
              </a:rPr>
              <a:t>node</a:t>
            </a:r>
            <a:r>
              <a:rPr lang="en-GB" sz="1800">
                <a:solidFill>
                  <a:srgbClr val="000000"/>
                </a:solidFill>
              </a:rPr>
              <a:t>’s neighbours, for each neighbour </a:t>
            </a:r>
            <a:r>
              <a:rPr lang="en-GB" sz="1800" i="1">
                <a:solidFill>
                  <a:srgbClr val="000000"/>
                </a:solidFill>
                <a:highlight>
                  <a:srgbClr val="00FFFF"/>
                </a:highlight>
              </a:rPr>
              <a:t>n</a:t>
            </a:r>
            <a:endParaRPr sz="1800" i="1">
              <a:solidFill>
                <a:srgbClr val="000000"/>
              </a:solidFill>
              <a:highlight>
                <a:srgbClr val="00FFFF"/>
              </a:highlight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-GB" sz="1800">
                <a:solidFill>
                  <a:srgbClr val="000000"/>
                </a:solidFill>
              </a:rPr>
              <a:t>If w(</a:t>
            </a:r>
            <a:r>
              <a:rPr lang="en-GB" sz="1800" i="1">
                <a:solidFill>
                  <a:schemeClr val="dk1"/>
                </a:solidFill>
                <a:highlight>
                  <a:srgbClr val="FFFF00"/>
                </a:highlight>
              </a:rPr>
              <a:t>node</a:t>
            </a:r>
            <a:r>
              <a:rPr lang="en-GB" sz="1800">
                <a:solidFill>
                  <a:schemeClr val="dk1"/>
                </a:solidFill>
              </a:rPr>
              <a:t>, </a:t>
            </a:r>
            <a:r>
              <a:rPr lang="en-GB" sz="1800" i="1">
                <a:solidFill>
                  <a:schemeClr val="dk1"/>
                </a:solidFill>
                <a:highlight>
                  <a:srgbClr val="00FFFF"/>
                </a:highlight>
              </a:rPr>
              <a:t>n</a:t>
            </a:r>
            <a:r>
              <a:rPr lang="en-GB" sz="1800">
                <a:solidFill>
                  <a:srgbClr val="000000"/>
                </a:solidFill>
              </a:rPr>
              <a:t>) is bidirectional or </a:t>
            </a:r>
            <a:r>
              <a:rPr lang="en-GB" sz="1800">
                <a:solidFill>
                  <a:schemeClr val="dk1"/>
                </a:solidFill>
                <a:highlight>
                  <a:srgbClr val="00FF00"/>
                </a:highlight>
              </a:rPr>
              <a:t>bi</a:t>
            </a:r>
            <a:r>
              <a:rPr lang="en-GB" sz="1800">
                <a:solidFill>
                  <a:schemeClr val="dk1"/>
                </a:solidFill>
              </a:rPr>
              <a:t> </a:t>
            </a:r>
            <a:r>
              <a:rPr lang="en-GB" sz="1800">
                <a:solidFill>
                  <a:srgbClr val="000000"/>
                </a:solidFill>
              </a:rPr>
              <a:t>is off</a:t>
            </a:r>
            <a:endParaRPr sz="1800">
              <a:solidFill>
                <a:srgbClr val="000000"/>
              </a:solidFill>
            </a:endParaRPr>
          </a:p>
          <a:p>
            <a:pPr marL="1371600" lvl="2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■"/>
            </a:pPr>
            <a:r>
              <a:rPr lang="en-GB" sz="1800" i="1">
                <a:solidFill>
                  <a:srgbClr val="000000"/>
                </a:solidFill>
                <a:highlight>
                  <a:srgbClr val="00FFFF"/>
                </a:highlight>
              </a:rPr>
              <a:t>n</a:t>
            </a:r>
            <a:r>
              <a:rPr lang="en-GB" sz="1800">
                <a:solidFill>
                  <a:srgbClr val="000000"/>
                </a:solidFill>
              </a:rPr>
              <a:t>.parent = </a:t>
            </a:r>
            <a:r>
              <a:rPr lang="en-GB" sz="1800" i="1">
                <a:solidFill>
                  <a:schemeClr val="dk1"/>
                </a:solidFill>
                <a:highlight>
                  <a:srgbClr val="FFFF00"/>
                </a:highlight>
              </a:rPr>
              <a:t>node</a:t>
            </a:r>
            <a:r>
              <a:rPr lang="en-GB" sz="1800">
                <a:solidFill>
                  <a:schemeClr val="dk1"/>
                </a:solidFill>
              </a:rPr>
              <a:t>’s</a:t>
            </a:r>
            <a:endParaRPr sz="1800">
              <a:solidFill>
                <a:schemeClr val="dk1"/>
              </a:solidFill>
            </a:endParaRPr>
          </a:p>
          <a:p>
            <a:pPr marL="1371600" lvl="2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en-GB" sz="1800" i="1">
                <a:solidFill>
                  <a:schemeClr val="dk1"/>
                </a:solidFill>
                <a:highlight>
                  <a:srgbClr val="00FFFF"/>
                </a:highlight>
              </a:rPr>
              <a:t>n</a:t>
            </a:r>
            <a:r>
              <a:rPr lang="en-GB" sz="1800">
                <a:solidFill>
                  <a:schemeClr val="dk1"/>
                </a:solidFill>
              </a:rPr>
              <a:t>.id = concatenate(</a:t>
            </a:r>
            <a:r>
              <a:rPr lang="en-GB" sz="1800" i="1">
                <a:solidFill>
                  <a:schemeClr val="dk1"/>
                </a:solidFill>
                <a:highlight>
                  <a:srgbClr val="FFFF00"/>
                </a:highlight>
              </a:rPr>
              <a:t>node</a:t>
            </a:r>
            <a:r>
              <a:rPr lang="en-GB" sz="1800">
                <a:solidFill>
                  <a:schemeClr val="dk1"/>
                </a:solidFill>
              </a:rPr>
              <a:t>.id, random number)</a:t>
            </a:r>
            <a:endParaRPr sz="1800">
              <a:solidFill>
                <a:schemeClr val="dk1"/>
              </a:solidFill>
            </a:endParaRPr>
          </a:p>
          <a:p>
            <a:pPr marL="1371600" lvl="2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en-GB" sz="1800">
                <a:solidFill>
                  <a:schemeClr val="dk1"/>
                </a:solidFill>
              </a:rPr>
              <a:t>Add </a:t>
            </a:r>
            <a:r>
              <a:rPr lang="en-GB" sz="1800" i="1">
                <a:solidFill>
                  <a:schemeClr val="dk1"/>
                </a:solidFill>
                <a:highlight>
                  <a:srgbClr val="00FFFF"/>
                </a:highlight>
              </a:rPr>
              <a:t>n</a:t>
            </a:r>
            <a:r>
              <a:rPr lang="en-GB" sz="1800">
                <a:solidFill>
                  <a:schemeClr val="dk1"/>
                </a:solidFill>
              </a:rPr>
              <a:t> to </a:t>
            </a:r>
            <a:r>
              <a:rPr lang="en-GB" sz="1800" i="1">
                <a:solidFill>
                  <a:schemeClr val="dk1"/>
                </a:solidFill>
                <a:highlight>
                  <a:srgbClr val="FF0000"/>
                </a:highlight>
              </a:rPr>
              <a:t>q</a:t>
            </a:r>
            <a:endParaRPr sz="1800" i="1">
              <a:solidFill>
                <a:schemeClr val="dk1"/>
              </a:solidFill>
              <a:highlight>
                <a:srgbClr val="FF0000"/>
              </a:highlight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GB" sz="1800">
                <a:solidFill>
                  <a:schemeClr val="dk1"/>
                </a:solidFill>
              </a:rPr>
              <a:t>If </a:t>
            </a:r>
            <a:r>
              <a:rPr lang="en-GB" sz="1800" i="1">
                <a:solidFill>
                  <a:schemeClr val="dk1"/>
                </a:solidFill>
                <a:highlight>
                  <a:srgbClr val="FF0000"/>
                </a:highlight>
              </a:rPr>
              <a:t>q</a:t>
            </a:r>
            <a:r>
              <a:rPr lang="en-GB" sz="1800">
                <a:solidFill>
                  <a:schemeClr val="dk1"/>
                </a:solidFill>
              </a:rPr>
              <a:t> is empty, set </a:t>
            </a:r>
            <a:r>
              <a:rPr lang="en-GB" sz="1800">
                <a:solidFill>
                  <a:schemeClr val="dk1"/>
                </a:solidFill>
                <a:highlight>
                  <a:srgbClr val="00FF00"/>
                </a:highlight>
              </a:rPr>
              <a:t>bi</a:t>
            </a:r>
            <a:r>
              <a:rPr lang="en-GB" sz="1800">
                <a:solidFill>
                  <a:schemeClr val="dk1"/>
                </a:solidFill>
              </a:rPr>
              <a:t> to on, add all nodes with its id assigned to </a:t>
            </a:r>
            <a:r>
              <a:rPr lang="en-GB" sz="1800" i="1">
                <a:solidFill>
                  <a:schemeClr val="dk1"/>
                </a:solidFill>
                <a:highlight>
                  <a:srgbClr val="FF0000"/>
                </a:highlight>
              </a:rPr>
              <a:t>q</a:t>
            </a:r>
            <a:endParaRPr sz="18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427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Blockchain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dirty="0" err="1">
                <a:solidFill>
                  <a:schemeClr val="tx1"/>
                </a:solidFill>
              </a:rPr>
              <a:t>blockchain’s</a:t>
            </a:r>
            <a:r>
              <a:rPr lang="en-US" dirty="0">
                <a:solidFill>
                  <a:schemeClr val="tx1"/>
                </a:solidFill>
              </a:rPr>
              <a:t> core value 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Enabling </a:t>
            </a:r>
            <a:r>
              <a:rPr lang="en-US" dirty="0" smtClean="0">
                <a:solidFill>
                  <a:schemeClr val="tx1"/>
                </a:solidFill>
              </a:rPr>
              <a:t>its </a:t>
            </a:r>
            <a:r>
              <a:rPr lang="en-US" dirty="0">
                <a:solidFill>
                  <a:schemeClr val="tx1"/>
                </a:solidFill>
              </a:rPr>
              <a:t>participants to provably and permanently agree on exactly what data was entered, when and by whom, without relying on a trusted intermediary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Public-</a:t>
            </a:r>
            <a:r>
              <a:rPr lang="en-US" dirty="0" err="1" smtClean="0">
                <a:solidFill>
                  <a:schemeClr val="tx1"/>
                </a:solidFill>
              </a:rPr>
              <a:t>Blockchain</a:t>
            </a:r>
            <a:r>
              <a:rPr lang="en-US" dirty="0" smtClean="0">
                <a:solidFill>
                  <a:schemeClr val="tx1"/>
                </a:solidFill>
              </a:rPr>
              <a:t> maintained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Costly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The transaction speed based on the fee you pay (~7 dollars/Per Transaction)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Slow</a:t>
            </a:r>
          </a:p>
        </p:txBody>
      </p:sp>
      <p:pic>
        <p:nvPicPr>
          <p:cNvPr id="4" name="Picture 3" descr="Screen Shot 2019-03-08 at 12.41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684" y="3469058"/>
            <a:ext cx="1791017" cy="167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572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setCred(u, v, c)</a:t>
            </a:r>
          </a:p>
        </p:txBody>
      </p:sp>
      <p:sp>
        <p:nvSpPr>
          <p:cNvPr id="232" name="Google Shape;232;p34"/>
          <p:cNvSpPr txBox="1">
            <a:spLocks noGrp="1"/>
          </p:cNvSpPr>
          <p:nvPr>
            <p:ph type="body" idx="1"/>
          </p:nvPr>
        </p:nvSpPr>
        <p:spPr>
          <a:xfrm>
            <a:off x="510650" y="1202750"/>
            <a:ext cx="8163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GB" sz="2400">
                <a:solidFill>
                  <a:srgbClr val="000000"/>
                </a:solidFill>
              </a:rPr>
              <a:t>Set w(u, v) = c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GB" sz="2400">
                <a:solidFill>
                  <a:srgbClr val="000000"/>
                </a:solidFill>
              </a:rPr>
              <a:t>Change spanning tree if only:</a:t>
            </a:r>
            <a:endParaRPr sz="2400">
              <a:solidFill>
                <a:srgbClr val="000000"/>
              </a:solidFill>
            </a:endParaRPr>
          </a:p>
          <a:p>
            <a:pPr marL="914400" lvl="1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○"/>
            </a:pPr>
            <a:r>
              <a:rPr lang="en-GB" sz="2400">
                <a:solidFill>
                  <a:srgbClr val="000000"/>
                </a:solidFill>
              </a:rPr>
              <a:t>Established a new link (value changed from 0 to c)</a:t>
            </a:r>
            <a:endParaRPr sz="2400">
              <a:solidFill>
                <a:srgbClr val="000000"/>
              </a:solidFill>
            </a:endParaRPr>
          </a:p>
          <a:p>
            <a:pPr marL="914400" lvl="1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○"/>
            </a:pPr>
            <a:r>
              <a:rPr lang="en-GB" sz="2400">
                <a:solidFill>
                  <a:srgbClr val="000000"/>
                </a:solidFill>
              </a:rPr>
              <a:t>Removed a link (c is 0)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GB" sz="2400">
                <a:solidFill>
                  <a:srgbClr val="000000"/>
                </a:solidFill>
              </a:rPr>
              <a:t>Find new parents if </a:t>
            </a:r>
            <a:r>
              <a:rPr lang="en-GB" sz="2400">
                <a:solidFill>
                  <a:schemeClr val="dk1"/>
                </a:solidFill>
              </a:rPr>
              <a:t>necessary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GB" sz="2400">
                <a:solidFill>
                  <a:srgbClr val="000000"/>
                </a:solidFill>
              </a:rPr>
              <a:t>Reassign coordinates if necessary</a:t>
            </a:r>
            <a:endParaRPr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9853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/>
              <a:t>setCred(u, v, c)</a:t>
            </a:r>
          </a:p>
        </p:txBody>
      </p:sp>
      <p:sp>
        <p:nvSpPr>
          <p:cNvPr id="238" name="Google Shape;238;p35"/>
          <p:cNvSpPr txBox="1">
            <a:spLocks noGrp="1"/>
          </p:cNvSpPr>
          <p:nvPr>
            <p:ph type="body" idx="1"/>
          </p:nvPr>
        </p:nvSpPr>
        <p:spPr>
          <a:xfrm>
            <a:off x="592050" y="1202750"/>
            <a:ext cx="8029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GB" sz="2400">
                <a:solidFill>
                  <a:srgbClr val="000000"/>
                </a:solidFill>
              </a:rPr>
              <a:t>Set </a:t>
            </a:r>
            <a:r>
              <a:rPr lang="en-GB" sz="2400" i="1">
                <a:solidFill>
                  <a:srgbClr val="000000"/>
                </a:solidFill>
                <a:highlight>
                  <a:srgbClr val="FFFF00"/>
                </a:highlight>
              </a:rPr>
              <a:t>reset</a:t>
            </a:r>
            <a:r>
              <a:rPr lang="en-GB" sz="2400" i="1">
                <a:solidFill>
                  <a:srgbClr val="000000"/>
                </a:solidFill>
              </a:rPr>
              <a:t> </a:t>
            </a:r>
            <a:r>
              <a:rPr lang="en-GB" sz="2400">
                <a:solidFill>
                  <a:srgbClr val="000000"/>
                </a:solidFill>
              </a:rPr>
              <a:t>= null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GB" sz="2400">
                <a:solidFill>
                  <a:srgbClr val="000000"/>
                </a:solidFill>
              </a:rPr>
              <a:t>Case: add link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GB" sz="2400">
                <a:solidFill>
                  <a:srgbClr val="000000"/>
                </a:solidFill>
              </a:rPr>
              <a:t>Case: remove link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GB" sz="2400">
                <a:solidFill>
                  <a:srgbClr val="000000"/>
                </a:solidFill>
              </a:rPr>
              <a:t>Change coordinate of </a:t>
            </a:r>
            <a:r>
              <a:rPr lang="en-GB" sz="2400" i="1">
                <a:solidFill>
                  <a:srgbClr val="000000"/>
                </a:solidFill>
                <a:highlight>
                  <a:srgbClr val="FFFF00"/>
                </a:highlight>
              </a:rPr>
              <a:t>reset</a:t>
            </a:r>
            <a:r>
              <a:rPr lang="en-GB" sz="2400" i="1">
                <a:solidFill>
                  <a:srgbClr val="000000"/>
                </a:solidFill>
              </a:rPr>
              <a:t> </a:t>
            </a:r>
            <a:r>
              <a:rPr lang="en-GB" sz="2400">
                <a:solidFill>
                  <a:srgbClr val="000000"/>
                </a:solidFill>
              </a:rPr>
              <a:t>and its descendants</a:t>
            </a: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6795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/>
              <a:t>setCred(u, v, c)</a:t>
            </a:r>
          </a:p>
        </p:txBody>
      </p:sp>
      <p:sp>
        <p:nvSpPr>
          <p:cNvPr id="244" name="Google Shape;244;p36"/>
          <p:cNvSpPr txBox="1">
            <a:spLocks noGrp="1"/>
          </p:cNvSpPr>
          <p:nvPr>
            <p:ph type="body" idx="1"/>
          </p:nvPr>
        </p:nvSpPr>
        <p:spPr>
          <a:xfrm>
            <a:off x="311700" y="1202750"/>
            <a:ext cx="8613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GB">
                <a:solidFill>
                  <a:srgbClr val="000000"/>
                </a:solidFill>
              </a:rPr>
              <a:t>Set </a:t>
            </a:r>
            <a:r>
              <a:rPr lang="en-GB" i="1">
                <a:solidFill>
                  <a:srgbClr val="000000"/>
                </a:solidFill>
                <a:highlight>
                  <a:srgbClr val="FFFF00"/>
                </a:highlight>
              </a:rPr>
              <a:t>reset</a:t>
            </a:r>
            <a:r>
              <a:rPr lang="en-GB" i="1">
                <a:solidFill>
                  <a:srgbClr val="000000"/>
                </a:solidFill>
              </a:rPr>
              <a:t> </a:t>
            </a:r>
            <a:r>
              <a:rPr lang="en-GB">
                <a:solidFill>
                  <a:srgbClr val="000000"/>
                </a:solidFill>
              </a:rPr>
              <a:t>= null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GB">
                <a:solidFill>
                  <a:srgbClr val="000000"/>
                </a:solidFill>
              </a:rPr>
              <a:t>Case: add link</a:t>
            </a:r>
            <a:endParaRPr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-GB" sz="1800">
                <a:solidFill>
                  <a:srgbClr val="000000"/>
                </a:solidFill>
              </a:rPr>
              <a:t> </a:t>
            </a:r>
            <a:r>
              <a:rPr lang="en-GB" sz="1800" i="1">
                <a:solidFill>
                  <a:srgbClr val="000000"/>
                </a:solidFill>
                <a:highlight>
                  <a:srgbClr val="FFFF00"/>
                </a:highlight>
              </a:rPr>
              <a:t>reset</a:t>
            </a:r>
            <a:r>
              <a:rPr lang="en-GB" sz="1800" i="1">
                <a:solidFill>
                  <a:srgbClr val="000000"/>
                </a:solidFill>
              </a:rPr>
              <a:t> </a:t>
            </a:r>
            <a:r>
              <a:rPr lang="en-GB" sz="1800">
                <a:solidFill>
                  <a:srgbClr val="000000"/>
                </a:solidFill>
              </a:rPr>
              <a:t>= u or v who doesn’t have id or has unidirectional link to its parent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GB">
                <a:solidFill>
                  <a:srgbClr val="000000"/>
                </a:solidFill>
              </a:rPr>
              <a:t>Case: remove link</a:t>
            </a:r>
            <a:endParaRPr>
              <a:solidFill>
                <a:srgbClr val="000000"/>
              </a:solidFill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-GB" sz="1800">
                <a:solidFill>
                  <a:srgbClr val="000000"/>
                </a:solidFill>
              </a:rPr>
              <a:t> </a:t>
            </a:r>
            <a:r>
              <a:rPr lang="en-GB" sz="1800" i="1">
                <a:solidFill>
                  <a:schemeClr val="dk1"/>
                </a:solidFill>
                <a:highlight>
                  <a:srgbClr val="FFFF00"/>
                </a:highlight>
              </a:rPr>
              <a:t>reset</a:t>
            </a:r>
            <a:r>
              <a:rPr lang="en-GB" sz="1800" i="1">
                <a:solidFill>
                  <a:schemeClr val="dk1"/>
                </a:solidFill>
              </a:rPr>
              <a:t> </a:t>
            </a:r>
            <a:r>
              <a:rPr lang="en-GB" sz="1800">
                <a:solidFill>
                  <a:schemeClr val="dk1"/>
                </a:solidFill>
              </a:rPr>
              <a:t>= u or v who lost its parent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GB">
                <a:solidFill>
                  <a:srgbClr val="000000"/>
                </a:solidFill>
              </a:rPr>
              <a:t>Change coordinate of </a:t>
            </a:r>
            <a:r>
              <a:rPr lang="en-GB" i="1">
                <a:solidFill>
                  <a:srgbClr val="000000"/>
                </a:solidFill>
                <a:highlight>
                  <a:srgbClr val="FFFF00"/>
                </a:highlight>
              </a:rPr>
              <a:t>reset</a:t>
            </a:r>
            <a:r>
              <a:rPr lang="en-GB" i="1">
                <a:solidFill>
                  <a:srgbClr val="000000"/>
                </a:solidFill>
              </a:rPr>
              <a:t> </a:t>
            </a:r>
            <a:r>
              <a:rPr lang="en-GB">
                <a:solidFill>
                  <a:srgbClr val="000000"/>
                </a:solidFill>
              </a:rPr>
              <a:t>and its descendants</a:t>
            </a:r>
            <a:endParaRPr>
              <a:solidFill>
                <a:srgbClr val="000000"/>
              </a:solidFill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-GB" sz="1800">
                <a:solidFill>
                  <a:srgbClr val="000000"/>
                </a:solidFill>
              </a:rPr>
              <a:t>Using setRoutes()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0372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routePay()</a:t>
            </a:r>
          </a:p>
        </p:txBody>
      </p:sp>
      <p:sp>
        <p:nvSpPr>
          <p:cNvPr id="250" name="Google Shape;250;p37"/>
          <p:cNvSpPr txBox="1">
            <a:spLocks noGrp="1"/>
          </p:cNvSpPr>
          <p:nvPr>
            <p:ph type="body" idx="1"/>
          </p:nvPr>
        </p:nvSpPr>
        <p:spPr>
          <a:xfrm>
            <a:off x="311700" y="1202750"/>
            <a:ext cx="8613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GB" sz="2400">
                <a:solidFill>
                  <a:srgbClr val="000000"/>
                </a:solidFill>
              </a:rPr>
              <a:t>The receiver generates </a:t>
            </a:r>
            <a:r>
              <a:rPr lang="en-GB" sz="2400" b="1">
                <a:solidFill>
                  <a:srgbClr val="000000"/>
                </a:solidFill>
              </a:rPr>
              <a:t>anonymous return addresses</a:t>
            </a:r>
            <a:r>
              <a:rPr lang="en-GB" sz="2400">
                <a:solidFill>
                  <a:srgbClr val="000000"/>
                </a:solidFill>
              </a:rPr>
              <a:t> and sends them to the sender</a:t>
            </a:r>
            <a:endParaRPr sz="2400">
              <a:solidFill>
                <a:srgbClr val="000000"/>
              </a:solidFill>
            </a:endParaRPr>
          </a:p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GB" sz="2400">
                <a:solidFill>
                  <a:srgbClr val="000000"/>
                </a:solidFill>
              </a:rPr>
              <a:t>The sender randomly splits the transaction value on |L| paths, one for each landmark</a:t>
            </a:r>
            <a:endParaRPr sz="2400">
              <a:solidFill>
                <a:srgbClr val="000000"/>
              </a:solidFill>
            </a:endParaRPr>
          </a:p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GB" sz="2400">
                <a:solidFill>
                  <a:srgbClr val="000000"/>
                </a:solidFill>
              </a:rPr>
              <a:t>VOUTE’s routing algorithm finds a path between sender and receiver, restricted to links that have sufficient funds</a:t>
            </a:r>
            <a:endParaRPr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3826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Anonymous Return Addresses</a:t>
            </a:r>
          </a:p>
        </p:txBody>
      </p:sp>
      <p:sp>
        <p:nvSpPr>
          <p:cNvPr id="256" name="Google Shape;256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0000"/>
                </a:solidFill>
              </a:rPr>
              <a:t>1. Padding the coordinate</a:t>
            </a: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sz="2400">
                <a:solidFill>
                  <a:srgbClr val="000000"/>
                </a:solidFill>
              </a:rPr>
              <a:t>		Guess coordinate by length is impossible</a:t>
            </a: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0000"/>
                </a:solidFill>
              </a:rPr>
              <a:t>2. Applying a hash cascade to obtain the return address</a:t>
            </a: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sz="2400">
                <a:solidFill>
                  <a:srgbClr val="000000"/>
                </a:solidFill>
              </a:rPr>
              <a:t>		</a:t>
            </a:r>
            <a:r>
              <a:rPr lang="en-GB">
                <a:solidFill>
                  <a:srgbClr val="000000"/>
                </a:solidFill>
              </a:rPr>
              <a:t>Prefix address is easy to verify, the whole address is secure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0000"/>
                </a:solidFill>
              </a:rPr>
              <a:t>3. Adding a MAC</a:t>
            </a: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sz="2400">
                <a:solidFill>
                  <a:srgbClr val="000000"/>
                </a:solidFill>
              </a:rPr>
              <a:t>		Modify the address</a:t>
            </a: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rgbClr val="000000"/>
              </a:solidFill>
            </a:endParaRPr>
          </a:p>
        </p:txBody>
      </p:sp>
      <p:sp>
        <p:nvSpPr>
          <p:cNvPr id="257" name="Google Shape;257;p38"/>
          <p:cNvSpPr/>
          <p:nvPr/>
        </p:nvSpPr>
        <p:spPr>
          <a:xfrm>
            <a:off x="1028700" y="1901975"/>
            <a:ext cx="688200" cy="29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38"/>
          <p:cNvSpPr/>
          <p:nvPr/>
        </p:nvSpPr>
        <p:spPr>
          <a:xfrm>
            <a:off x="970850" y="3138588"/>
            <a:ext cx="688200" cy="29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38"/>
          <p:cNvSpPr/>
          <p:nvPr/>
        </p:nvSpPr>
        <p:spPr>
          <a:xfrm>
            <a:off x="970850" y="4375200"/>
            <a:ext cx="688200" cy="29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7380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Anonymous Return Addresses</a:t>
            </a:r>
          </a:p>
        </p:txBody>
      </p:sp>
      <p:pic>
        <p:nvPicPr>
          <p:cNvPr id="265" name="Google Shape;265;p3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203325" y="1133125"/>
            <a:ext cx="6586575" cy="38209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42576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/>
              <a:t>Anonymous Return Addresses - padding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/>
          </a:p>
        </p:txBody>
      </p:sp>
      <p:sp>
        <p:nvSpPr>
          <p:cNvPr id="271" name="Google Shape;271;p40"/>
          <p:cNvSpPr txBox="1">
            <a:spLocks noGrp="1"/>
          </p:cNvSpPr>
          <p:nvPr>
            <p:ph type="body" idx="1"/>
          </p:nvPr>
        </p:nvSpPr>
        <p:spPr>
          <a:xfrm>
            <a:off x="377425" y="1174675"/>
            <a:ext cx="8555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x = (a</a:t>
            </a:r>
            <a:r>
              <a:rPr lang="en-GB" baseline="-25000">
                <a:solidFill>
                  <a:srgbClr val="000000"/>
                </a:solidFill>
              </a:rPr>
              <a:t>1</a:t>
            </a:r>
            <a:r>
              <a:rPr lang="en-GB">
                <a:solidFill>
                  <a:srgbClr val="000000"/>
                </a:solidFill>
              </a:rPr>
              <a:t>, . . . , a</a:t>
            </a:r>
            <a:r>
              <a:rPr lang="en-GB" baseline="-25000">
                <a:solidFill>
                  <a:srgbClr val="000000"/>
                </a:solidFill>
              </a:rPr>
              <a:t>n</a:t>
            </a:r>
            <a:r>
              <a:rPr lang="en-GB">
                <a:solidFill>
                  <a:srgbClr val="000000"/>
                </a:solidFill>
              </a:rPr>
              <a:t>) is the input coordinate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>
                <a:solidFill>
                  <a:schemeClr val="dk1"/>
                </a:solidFill>
              </a:rPr>
              <a:t>n = input length, N = after padding length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padded coordinate: </a:t>
            </a:r>
            <a:r>
              <a:rPr lang="en-GB">
                <a:solidFill>
                  <a:schemeClr val="dk1"/>
                </a:solidFill>
              </a:rPr>
              <a:t>x’ = (a’</a:t>
            </a:r>
            <a:r>
              <a:rPr lang="en-GB" baseline="-25000">
                <a:solidFill>
                  <a:schemeClr val="dk1"/>
                </a:solidFill>
              </a:rPr>
              <a:t>1</a:t>
            </a:r>
            <a:r>
              <a:rPr lang="en-GB">
                <a:solidFill>
                  <a:schemeClr val="dk1"/>
                </a:solidFill>
              </a:rPr>
              <a:t>, . . . , a’</a:t>
            </a:r>
            <a:r>
              <a:rPr lang="en-GB" baseline="-25000">
                <a:solidFill>
                  <a:schemeClr val="dk1"/>
                </a:solidFill>
              </a:rPr>
              <a:t>n</a:t>
            </a:r>
            <a:r>
              <a:rPr lang="en-GB">
                <a:solidFill>
                  <a:schemeClr val="dk1"/>
                </a:solidFill>
              </a:rPr>
              <a:t>, a’</a:t>
            </a:r>
            <a:r>
              <a:rPr lang="en-GB" baseline="-25000">
                <a:solidFill>
                  <a:schemeClr val="dk1"/>
                </a:solidFill>
              </a:rPr>
              <a:t>n+1</a:t>
            </a:r>
            <a:r>
              <a:rPr lang="en-GB">
                <a:solidFill>
                  <a:schemeClr val="dk1"/>
                </a:solidFill>
              </a:rPr>
              <a:t>, . . . , a’</a:t>
            </a:r>
            <a:r>
              <a:rPr lang="en-GB" baseline="-25000">
                <a:solidFill>
                  <a:schemeClr val="dk1"/>
                </a:solidFill>
              </a:rPr>
              <a:t>N</a:t>
            </a:r>
            <a:r>
              <a:rPr lang="en-GB">
                <a:solidFill>
                  <a:schemeClr val="dk1"/>
                </a:solidFill>
              </a:rPr>
              <a:t>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(a’</a:t>
            </a:r>
            <a:r>
              <a:rPr lang="en-GB" baseline="-25000">
                <a:solidFill>
                  <a:schemeClr val="dk1"/>
                </a:solidFill>
              </a:rPr>
              <a:t>1</a:t>
            </a:r>
            <a:r>
              <a:rPr lang="en-GB">
                <a:solidFill>
                  <a:schemeClr val="dk1"/>
                </a:solidFill>
              </a:rPr>
              <a:t>, . . . , a’</a:t>
            </a:r>
            <a:r>
              <a:rPr lang="en-GB" baseline="-25000">
                <a:solidFill>
                  <a:schemeClr val="dk1"/>
                </a:solidFill>
              </a:rPr>
              <a:t>n</a:t>
            </a:r>
            <a:r>
              <a:rPr lang="en-GB">
                <a:solidFill>
                  <a:schemeClr val="dk1"/>
                </a:solidFill>
              </a:rPr>
              <a:t>) = (a</a:t>
            </a:r>
            <a:r>
              <a:rPr lang="en-GB" baseline="-25000">
                <a:solidFill>
                  <a:schemeClr val="dk1"/>
                </a:solidFill>
              </a:rPr>
              <a:t>1</a:t>
            </a:r>
            <a:r>
              <a:rPr lang="en-GB">
                <a:solidFill>
                  <a:schemeClr val="dk1"/>
                </a:solidFill>
              </a:rPr>
              <a:t>, . . . , a</a:t>
            </a:r>
            <a:r>
              <a:rPr lang="en-GB" baseline="-25000">
                <a:solidFill>
                  <a:schemeClr val="dk1"/>
                </a:solidFill>
              </a:rPr>
              <a:t>n</a:t>
            </a:r>
            <a:r>
              <a:rPr lang="en-GB">
                <a:solidFill>
                  <a:schemeClr val="dk1"/>
                </a:solidFill>
              </a:rPr>
              <a:t>)     (a’</a:t>
            </a:r>
            <a:r>
              <a:rPr lang="en-GB" baseline="-25000">
                <a:solidFill>
                  <a:schemeClr val="dk1"/>
                </a:solidFill>
              </a:rPr>
              <a:t>n+1</a:t>
            </a:r>
            <a:r>
              <a:rPr lang="en-GB">
                <a:solidFill>
                  <a:schemeClr val="dk1"/>
                </a:solidFill>
              </a:rPr>
              <a:t>, . . . , a’</a:t>
            </a:r>
            <a:r>
              <a:rPr lang="en-GB" baseline="-25000">
                <a:solidFill>
                  <a:schemeClr val="dk1"/>
                </a:solidFill>
              </a:rPr>
              <a:t>N</a:t>
            </a:r>
            <a:r>
              <a:rPr lang="en-GB">
                <a:solidFill>
                  <a:schemeClr val="dk1"/>
                </a:solidFill>
              </a:rPr>
              <a:t>) = P</a:t>
            </a:r>
            <a:r>
              <a:rPr lang="en-US" altLang="en-GB">
                <a:solidFill>
                  <a:schemeClr val="dk1"/>
                </a:solidFill>
              </a:rPr>
              <a:t>RN</a:t>
            </a:r>
            <a:r>
              <a:rPr lang="en-GB">
                <a:solidFill>
                  <a:schemeClr val="dk1"/>
                </a:solidFill>
              </a:rPr>
              <a:t>G(seed</a:t>
            </a:r>
            <a:r>
              <a:rPr lang="en-GB" baseline="-25000">
                <a:solidFill>
                  <a:schemeClr val="dk1"/>
                </a:solidFill>
              </a:rPr>
              <a:t>pad</a:t>
            </a:r>
            <a:r>
              <a:rPr lang="en-GB">
                <a:solidFill>
                  <a:schemeClr val="dk1"/>
                </a:solidFill>
              </a:rPr>
              <a:t> + j),   n &lt; j &lt;= 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cxnSp>
        <p:nvCxnSpPr>
          <p:cNvPr id="272" name="Google Shape;272;p40"/>
          <p:cNvCxnSpPr/>
          <p:nvPr/>
        </p:nvCxnSpPr>
        <p:spPr>
          <a:xfrm>
            <a:off x="3012100" y="2668550"/>
            <a:ext cx="1043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3" name="Google Shape;273;p40"/>
          <p:cNvCxnSpPr/>
          <p:nvPr/>
        </p:nvCxnSpPr>
        <p:spPr>
          <a:xfrm rot="10800000" flipH="1">
            <a:off x="4299825" y="2646425"/>
            <a:ext cx="1354200" cy="14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4" name="Google Shape;274;p40"/>
          <p:cNvCxnSpPr/>
          <p:nvPr/>
        </p:nvCxnSpPr>
        <p:spPr>
          <a:xfrm flipH="1">
            <a:off x="1324825" y="2675950"/>
            <a:ext cx="2116500" cy="570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5" name="Google Shape;275;p40"/>
          <p:cNvCxnSpPr/>
          <p:nvPr/>
        </p:nvCxnSpPr>
        <p:spPr>
          <a:xfrm flipH="1">
            <a:off x="4373775" y="2646325"/>
            <a:ext cx="606900" cy="63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5740623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/>
              <a:t>Anonymous Return Addresses - hash cascade</a:t>
            </a:r>
          </a:p>
        </p:txBody>
      </p:sp>
      <p:sp>
        <p:nvSpPr>
          <p:cNvPr id="281" name="Google Shape;281;p41"/>
          <p:cNvSpPr/>
          <p:nvPr/>
        </p:nvSpPr>
        <p:spPr>
          <a:xfrm>
            <a:off x="4046975" y="1542650"/>
            <a:ext cx="836400" cy="732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41"/>
          <p:cNvSpPr/>
          <p:nvPr/>
        </p:nvSpPr>
        <p:spPr>
          <a:xfrm>
            <a:off x="600900" y="1535600"/>
            <a:ext cx="836400" cy="732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41"/>
          <p:cNvSpPr/>
          <p:nvPr/>
        </p:nvSpPr>
        <p:spPr>
          <a:xfrm>
            <a:off x="1887275" y="1615550"/>
            <a:ext cx="572700" cy="572700"/>
          </a:xfrm>
          <a:prstGeom prst="flowChar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4" name="Google Shape;284;p41"/>
          <p:cNvCxnSpPr>
            <a:stCxn id="282" idx="3"/>
            <a:endCxn id="283" idx="2"/>
          </p:cNvCxnSpPr>
          <p:nvPr/>
        </p:nvCxnSpPr>
        <p:spPr>
          <a:xfrm>
            <a:off x="1437300" y="1901900"/>
            <a:ext cx="450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5" name="Google Shape;285;p41"/>
          <p:cNvCxnSpPr>
            <a:stCxn id="283" idx="6"/>
            <a:endCxn id="286" idx="1"/>
          </p:cNvCxnSpPr>
          <p:nvPr/>
        </p:nvCxnSpPr>
        <p:spPr>
          <a:xfrm>
            <a:off x="2459975" y="1901900"/>
            <a:ext cx="375300" cy="14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6" name="Google Shape;286;p41"/>
          <p:cNvSpPr/>
          <p:nvPr/>
        </p:nvSpPr>
        <p:spPr>
          <a:xfrm>
            <a:off x="2835263" y="1686650"/>
            <a:ext cx="836400" cy="459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41"/>
          <p:cNvSpPr txBox="1"/>
          <p:nvPr/>
        </p:nvSpPr>
        <p:spPr>
          <a:xfrm>
            <a:off x="2965650" y="1738400"/>
            <a:ext cx="7569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hash</a:t>
            </a:r>
          </a:p>
        </p:txBody>
      </p:sp>
      <p:cxnSp>
        <p:nvCxnSpPr>
          <p:cNvPr id="288" name="Google Shape;288;p41"/>
          <p:cNvCxnSpPr>
            <a:stCxn id="287" idx="3"/>
            <a:endCxn id="281" idx="1"/>
          </p:cNvCxnSpPr>
          <p:nvPr/>
        </p:nvCxnSpPr>
        <p:spPr>
          <a:xfrm rot="10800000" flipH="1">
            <a:off x="3722550" y="1908950"/>
            <a:ext cx="324300" cy="7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9" name="Google Shape;289;p41"/>
          <p:cNvSpPr txBox="1"/>
          <p:nvPr/>
        </p:nvSpPr>
        <p:spPr>
          <a:xfrm>
            <a:off x="4285688" y="1653200"/>
            <a:ext cx="375300" cy="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</a:t>
            </a:r>
            <a:r>
              <a:rPr lang="en-GB" baseline="-25000"/>
              <a:t>1</a:t>
            </a:r>
            <a:endParaRPr baseline="-25000"/>
          </a:p>
        </p:txBody>
      </p:sp>
      <p:sp>
        <p:nvSpPr>
          <p:cNvPr id="290" name="Google Shape;290;p41"/>
          <p:cNvSpPr/>
          <p:nvPr/>
        </p:nvSpPr>
        <p:spPr>
          <a:xfrm>
            <a:off x="621650" y="3293325"/>
            <a:ext cx="836400" cy="643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41"/>
          <p:cNvSpPr txBox="1"/>
          <p:nvPr/>
        </p:nvSpPr>
        <p:spPr>
          <a:xfrm>
            <a:off x="865875" y="3439725"/>
            <a:ext cx="450000" cy="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a’</a:t>
            </a:r>
            <a:r>
              <a:rPr lang="en-GB" baseline="-25000"/>
              <a:t>1</a:t>
            </a:r>
            <a:endParaRPr baseline="-25000"/>
          </a:p>
        </p:txBody>
      </p:sp>
      <p:cxnSp>
        <p:nvCxnSpPr>
          <p:cNvPr id="292" name="Google Shape;292;p41"/>
          <p:cNvCxnSpPr/>
          <p:nvPr/>
        </p:nvCxnSpPr>
        <p:spPr>
          <a:xfrm>
            <a:off x="1487550" y="3633750"/>
            <a:ext cx="666000" cy="7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3" name="Google Shape;293;p41"/>
          <p:cNvCxnSpPr>
            <a:endCxn id="283" idx="4"/>
          </p:cNvCxnSpPr>
          <p:nvPr/>
        </p:nvCxnSpPr>
        <p:spPr>
          <a:xfrm rot="10800000" flipH="1">
            <a:off x="2146325" y="2188250"/>
            <a:ext cx="27300" cy="1475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94" name="Google Shape;294;p41"/>
          <p:cNvSpPr txBox="1"/>
          <p:nvPr/>
        </p:nvSpPr>
        <p:spPr>
          <a:xfrm>
            <a:off x="747475" y="1667450"/>
            <a:ext cx="572700" cy="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key</a:t>
            </a:r>
          </a:p>
        </p:txBody>
      </p:sp>
      <p:sp>
        <p:nvSpPr>
          <p:cNvPr id="295" name="Google Shape;295;p41"/>
          <p:cNvSpPr/>
          <p:nvPr/>
        </p:nvSpPr>
        <p:spPr>
          <a:xfrm>
            <a:off x="4046975" y="3293325"/>
            <a:ext cx="836400" cy="643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41"/>
          <p:cNvSpPr txBox="1"/>
          <p:nvPr/>
        </p:nvSpPr>
        <p:spPr>
          <a:xfrm>
            <a:off x="4291200" y="3439725"/>
            <a:ext cx="483900" cy="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a’</a:t>
            </a:r>
            <a:r>
              <a:rPr lang="en-GB" baseline="-25000"/>
              <a:t>2</a:t>
            </a:r>
            <a:endParaRPr baseline="-25000"/>
          </a:p>
        </p:txBody>
      </p:sp>
      <p:sp>
        <p:nvSpPr>
          <p:cNvPr id="297" name="Google Shape;297;p41"/>
          <p:cNvSpPr/>
          <p:nvPr/>
        </p:nvSpPr>
        <p:spPr>
          <a:xfrm>
            <a:off x="5349825" y="1615550"/>
            <a:ext cx="572700" cy="572700"/>
          </a:xfrm>
          <a:prstGeom prst="flowChar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8" name="Google Shape;298;p41"/>
          <p:cNvCxnSpPr>
            <a:endCxn id="297" idx="2"/>
          </p:cNvCxnSpPr>
          <p:nvPr/>
        </p:nvCxnSpPr>
        <p:spPr>
          <a:xfrm>
            <a:off x="4899825" y="1901900"/>
            <a:ext cx="450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9" name="Google Shape;299;p41"/>
          <p:cNvCxnSpPr>
            <a:stCxn id="297" idx="6"/>
            <a:endCxn id="300" idx="1"/>
          </p:cNvCxnSpPr>
          <p:nvPr/>
        </p:nvCxnSpPr>
        <p:spPr>
          <a:xfrm>
            <a:off x="5922525" y="1901900"/>
            <a:ext cx="375300" cy="14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0" name="Google Shape;300;p41"/>
          <p:cNvSpPr/>
          <p:nvPr/>
        </p:nvSpPr>
        <p:spPr>
          <a:xfrm>
            <a:off x="6297813" y="1686650"/>
            <a:ext cx="836400" cy="459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41"/>
          <p:cNvSpPr txBox="1"/>
          <p:nvPr/>
        </p:nvSpPr>
        <p:spPr>
          <a:xfrm>
            <a:off x="6428200" y="1738400"/>
            <a:ext cx="7569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hash</a:t>
            </a:r>
          </a:p>
        </p:txBody>
      </p:sp>
      <p:cxnSp>
        <p:nvCxnSpPr>
          <p:cNvPr id="302" name="Google Shape;302;p41"/>
          <p:cNvCxnSpPr>
            <a:stCxn id="301" idx="3"/>
          </p:cNvCxnSpPr>
          <p:nvPr/>
        </p:nvCxnSpPr>
        <p:spPr>
          <a:xfrm rot="10800000" flipH="1">
            <a:off x="7185100" y="1908950"/>
            <a:ext cx="324300" cy="7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3" name="Google Shape;303;p41"/>
          <p:cNvCxnSpPr/>
          <p:nvPr/>
        </p:nvCxnSpPr>
        <p:spPr>
          <a:xfrm>
            <a:off x="4950100" y="3633750"/>
            <a:ext cx="666000" cy="7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4" name="Google Shape;304;p41"/>
          <p:cNvCxnSpPr>
            <a:endCxn id="297" idx="4"/>
          </p:cNvCxnSpPr>
          <p:nvPr/>
        </p:nvCxnSpPr>
        <p:spPr>
          <a:xfrm rot="10800000" flipH="1">
            <a:off x="5608875" y="2188250"/>
            <a:ext cx="27300" cy="1475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5" name="Google Shape;305;p41"/>
          <p:cNvSpPr/>
          <p:nvPr/>
        </p:nvSpPr>
        <p:spPr>
          <a:xfrm>
            <a:off x="7493050" y="1615550"/>
            <a:ext cx="836400" cy="732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41"/>
          <p:cNvSpPr txBox="1"/>
          <p:nvPr/>
        </p:nvSpPr>
        <p:spPr>
          <a:xfrm>
            <a:off x="7731763" y="1726100"/>
            <a:ext cx="375300" cy="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</a:t>
            </a:r>
            <a:r>
              <a:rPr lang="en-GB" baseline="-25000"/>
              <a:t>2</a:t>
            </a:r>
            <a:endParaRPr baseline="-25000"/>
          </a:p>
        </p:txBody>
      </p:sp>
      <p:sp>
        <p:nvSpPr>
          <p:cNvPr id="307" name="Google Shape;307;p41"/>
          <p:cNvSpPr/>
          <p:nvPr/>
        </p:nvSpPr>
        <p:spPr>
          <a:xfrm>
            <a:off x="7493050" y="3366225"/>
            <a:ext cx="836400" cy="643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41"/>
          <p:cNvSpPr txBox="1"/>
          <p:nvPr/>
        </p:nvSpPr>
        <p:spPr>
          <a:xfrm>
            <a:off x="7737275" y="3512625"/>
            <a:ext cx="450000" cy="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a’</a:t>
            </a:r>
            <a:r>
              <a:rPr lang="en-GB" baseline="-25000"/>
              <a:t>3</a:t>
            </a:r>
            <a:endParaRPr baseline="-25000"/>
          </a:p>
        </p:txBody>
      </p:sp>
      <p:cxnSp>
        <p:nvCxnSpPr>
          <p:cNvPr id="309" name="Google Shape;309;p41"/>
          <p:cNvCxnSpPr/>
          <p:nvPr/>
        </p:nvCxnSpPr>
        <p:spPr>
          <a:xfrm>
            <a:off x="8345900" y="1974800"/>
            <a:ext cx="450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0" name="Google Shape;310;p41"/>
          <p:cNvCxnSpPr/>
          <p:nvPr/>
        </p:nvCxnSpPr>
        <p:spPr>
          <a:xfrm>
            <a:off x="8396175" y="3706650"/>
            <a:ext cx="666000" cy="7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1" name="Google Shape;311;p41"/>
          <p:cNvSpPr txBox="1"/>
          <p:nvPr/>
        </p:nvSpPr>
        <p:spPr>
          <a:xfrm>
            <a:off x="196850" y="4255135"/>
            <a:ext cx="8771255" cy="497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sz="1800">
                <a:solidFill>
                  <a:schemeClr val="dk1"/>
                </a:solidFill>
              </a:rPr>
              <a:t>y = (d</a:t>
            </a:r>
            <a:r>
              <a:rPr lang="en-GB" sz="1800" baseline="-25000">
                <a:solidFill>
                  <a:schemeClr val="dk1"/>
                </a:solidFill>
              </a:rPr>
              <a:t>1</a:t>
            </a:r>
            <a:r>
              <a:rPr lang="en-GB" sz="1800">
                <a:solidFill>
                  <a:schemeClr val="dk1"/>
                </a:solidFill>
              </a:rPr>
              <a:t>, . . . , d</a:t>
            </a:r>
            <a:r>
              <a:rPr lang="en-GB" sz="1800" baseline="-25000">
                <a:solidFill>
                  <a:schemeClr val="dk1"/>
                </a:solidFill>
              </a:rPr>
              <a:t>N</a:t>
            </a:r>
            <a:r>
              <a:rPr lang="en-GB" sz="1800">
                <a:solidFill>
                  <a:schemeClr val="dk1"/>
                </a:solidFill>
              </a:rPr>
              <a:t>) </a:t>
            </a:r>
            <a:r>
              <a:rPr lang="en-US" altLang="en-GB" sz="1800">
                <a:solidFill>
                  <a:schemeClr val="dk1"/>
                </a:solidFill>
              </a:rPr>
              <a:t>= hc(x, key)</a:t>
            </a:r>
            <a:r>
              <a:rPr lang="en-GB" sz="1800">
                <a:solidFill>
                  <a:schemeClr val="dk1"/>
                </a:solidFill>
              </a:rPr>
              <a:t>     return address: (y, key)    </a:t>
            </a:r>
            <a:r>
              <a:rPr lang="en-US" altLang="en-GB" sz="1800">
                <a:solidFill>
                  <a:schemeClr val="dk1"/>
                </a:solidFill>
              </a:rPr>
              <a:t>cpl(x, c) = cpl(y, hc(c, key))</a:t>
            </a:r>
          </a:p>
        </p:txBody>
      </p:sp>
    </p:spTree>
    <p:extLst>
      <p:ext uri="{BB962C8B-B14F-4D97-AF65-F5344CB8AC3E}">
        <p14:creationId xmlns:p14="http://schemas.microsoft.com/office/powerpoint/2010/main" val="42183167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routePay()</a:t>
            </a:r>
          </a:p>
        </p:txBody>
      </p:sp>
      <p:sp>
        <p:nvSpPr>
          <p:cNvPr id="317" name="Google Shape;317;p42"/>
          <p:cNvSpPr txBox="1">
            <a:spLocks noGrp="1"/>
          </p:cNvSpPr>
          <p:nvPr>
            <p:ph type="body" idx="1"/>
          </p:nvPr>
        </p:nvSpPr>
        <p:spPr>
          <a:xfrm>
            <a:off x="311700" y="1202750"/>
            <a:ext cx="8613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GB" sz="2400">
                <a:solidFill>
                  <a:srgbClr val="000000"/>
                </a:solidFill>
              </a:rPr>
              <a:t>The receiver generates anonymous return addresses and sends them to the sender</a:t>
            </a:r>
            <a:endParaRPr sz="2400">
              <a:solidFill>
                <a:srgbClr val="000000"/>
              </a:solidFill>
            </a:endParaRPr>
          </a:p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GB" sz="2400">
                <a:solidFill>
                  <a:srgbClr val="000000"/>
                </a:solidFill>
              </a:rPr>
              <a:t>The sender </a:t>
            </a:r>
            <a:r>
              <a:rPr lang="en-GB" sz="2400" b="1">
                <a:solidFill>
                  <a:srgbClr val="000000"/>
                </a:solidFill>
              </a:rPr>
              <a:t>randomly splits</a:t>
            </a:r>
            <a:r>
              <a:rPr lang="en-GB" sz="2400">
                <a:solidFill>
                  <a:srgbClr val="000000"/>
                </a:solidFill>
              </a:rPr>
              <a:t> the transaction value on |L| paths, one for each landmark</a:t>
            </a:r>
            <a:endParaRPr sz="2400">
              <a:solidFill>
                <a:srgbClr val="000000"/>
              </a:solidFill>
            </a:endParaRPr>
          </a:p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GB" sz="2400">
                <a:solidFill>
                  <a:srgbClr val="000000"/>
                </a:solidFill>
              </a:rPr>
              <a:t>VOUTE’s routing algorithm finds a path between sender and receiver, restricted to links that have sufficient funds</a:t>
            </a:r>
            <a:endParaRPr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36620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24" name="Google Shape;324;p4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144984" y="0"/>
            <a:ext cx="6854031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5038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9-03-06 at 10.25.1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34" y="2698238"/>
            <a:ext cx="4486524" cy="20174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Limitation of </a:t>
            </a:r>
            <a:r>
              <a:rPr lang="en-US" dirty="0" err="1" smtClean="0"/>
              <a:t>Blockchain</a:t>
            </a:r>
            <a:endParaRPr lang="en-US" dirty="0"/>
          </a:p>
        </p:txBody>
      </p:sp>
      <p:pic>
        <p:nvPicPr>
          <p:cNvPr id="5" name="Picture 4" descr="Screen Shot 2019-03-06 at 10.24.0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751" y="1950556"/>
            <a:ext cx="2631968" cy="24991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791" y="1236529"/>
            <a:ext cx="2815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Scalability</a:t>
            </a: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65141" y="1196766"/>
            <a:ext cx="2815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EF8600"/>
                </a:solidFill>
              </a:rPr>
              <a:t>Privacy</a:t>
            </a:r>
            <a:endParaRPr lang="en-US" sz="1800" dirty="0">
              <a:solidFill>
                <a:srgbClr val="EF8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854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routePay()</a:t>
            </a:r>
          </a:p>
        </p:txBody>
      </p:sp>
      <p:sp>
        <p:nvSpPr>
          <p:cNvPr id="330" name="Google Shape;330;p44"/>
          <p:cNvSpPr txBox="1">
            <a:spLocks noGrp="1"/>
          </p:cNvSpPr>
          <p:nvPr>
            <p:ph type="body" idx="1"/>
          </p:nvPr>
        </p:nvSpPr>
        <p:spPr>
          <a:xfrm>
            <a:off x="311700" y="1202750"/>
            <a:ext cx="8613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GB" sz="2400">
                <a:solidFill>
                  <a:srgbClr val="000000"/>
                </a:solidFill>
              </a:rPr>
              <a:t>The receiver generates anonymous return addresses and sends them to the sender</a:t>
            </a:r>
            <a:endParaRPr sz="2400">
              <a:solidFill>
                <a:srgbClr val="000000"/>
              </a:solidFill>
            </a:endParaRPr>
          </a:p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GB" sz="2400">
                <a:solidFill>
                  <a:srgbClr val="000000"/>
                </a:solidFill>
              </a:rPr>
              <a:t>The sender randomly splits the transaction value on |L| paths, one for each landmark</a:t>
            </a:r>
            <a:endParaRPr sz="2400">
              <a:solidFill>
                <a:srgbClr val="000000"/>
              </a:solidFill>
            </a:endParaRPr>
          </a:p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GB" sz="2400">
                <a:solidFill>
                  <a:srgbClr val="000000"/>
                </a:solidFill>
              </a:rPr>
              <a:t>VOUTE’s routing algorithm </a:t>
            </a:r>
            <a:r>
              <a:rPr lang="en-GB" sz="2400" b="1">
                <a:solidFill>
                  <a:srgbClr val="000000"/>
                </a:solidFill>
              </a:rPr>
              <a:t>finds a path</a:t>
            </a:r>
            <a:r>
              <a:rPr lang="en-GB" sz="2400">
                <a:solidFill>
                  <a:srgbClr val="000000"/>
                </a:solidFill>
              </a:rPr>
              <a:t> between sender and receiver, restricted to links that have </a:t>
            </a:r>
            <a:r>
              <a:rPr lang="en-GB" sz="2400" b="1">
                <a:solidFill>
                  <a:srgbClr val="000000"/>
                </a:solidFill>
              </a:rPr>
              <a:t>sufficient funds</a:t>
            </a:r>
            <a:endParaRPr sz="24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800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VOUTE’s routing algorithm </a:t>
            </a:r>
            <a:r>
              <a:rPr lang="en-US" altLang="en-GB"/>
              <a:t>(Embedding-based)</a:t>
            </a:r>
          </a:p>
        </p:txBody>
      </p:sp>
      <p:pic>
        <p:nvPicPr>
          <p:cNvPr id="336" name="Google Shape;336;p4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1121363"/>
            <a:ext cx="9144001" cy="232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4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228330" y="3600337"/>
            <a:ext cx="8839200" cy="650432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45"/>
          <p:cNvSpPr txBox="1"/>
          <p:nvPr/>
        </p:nvSpPr>
        <p:spPr>
          <a:xfrm>
            <a:off x="6320225" y="4406225"/>
            <a:ext cx="2375700" cy="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cpl is common prefix length</a:t>
            </a:r>
          </a:p>
        </p:txBody>
      </p:sp>
      <p:sp>
        <p:nvSpPr>
          <p:cNvPr id="339" name="Google Shape;339;p45"/>
          <p:cNvSpPr txBox="1"/>
          <p:nvPr/>
        </p:nvSpPr>
        <p:spPr>
          <a:xfrm>
            <a:off x="3384150" y="4406225"/>
            <a:ext cx="2529000" cy="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| id | is the coordinate length</a:t>
            </a:r>
          </a:p>
        </p:txBody>
      </p:sp>
    </p:spTree>
    <p:extLst>
      <p:ext uri="{BB962C8B-B14F-4D97-AF65-F5344CB8AC3E}">
        <p14:creationId xmlns:p14="http://schemas.microsoft.com/office/powerpoint/2010/main" val="102783562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990" y="61595"/>
            <a:ext cx="5609590" cy="502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13467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>
                <a:sym typeface="+mn-ea"/>
              </a:rPr>
              <a:t>Routing Algorithms - </a:t>
            </a:r>
            <a:r>
              <a:rPr lang="en-US" altLang="en-GB">
                <a:sym typeface="+mn-ea"/>
              </a:rPr>
              <a:t>Concurrency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VOUTE: Each node would select the neighbor with the coordinate closest to the destination ------- When they choose a link at the same time, the link might have insufficient available credit!</a:t>
            </a:r>
          </a:p>
          <a:p>
            <a:r>
              <a:rPr lang="en-US">
                <a:solidFill>
                  <a:schemeClr val="tx1"/>
                </a:solidFill>
              </a:rPr>
              <a:t>SpeedyMurmurs: The routing only considers links (v, u) with </a:t>
            </a:r>
            <a:r>
              <a:rPr lang="en-US" b="1">
                <a:solidFill>
                  <a:schemeClr val="tx1"/>
                </a:solidFill>
              </a:rPr>
              <a:t>guaranteed available credit</a:t>
            </a:r>
            <a:r>
              <a:rPr lang="en-US">
                <a:solidFill>
                  <a:schemeClr val="tx1"/>
                </a:solidFill>
              </a:rPr>
              <a:t> of at least c</a:t>
            </a:r>
            <a:r>
              <a:rPr lang="en-US" baseline="-25000">
                <a:solidFill>
                  <a:schemeClr val="tx1"/>
                </a:solidFill>
              </a:rPr>
              <a:t>i</a:t>
            </a:r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Guaranteed available credit: </a:t>
            </a:r>
          </a:p>
          <a:p>
            <a:pPr lvl="1" eaLnBrk="1" fontAlgn="auto" latinLnBrk="0" hangingPunct="1">
              <a:lnSpc>
                <a:spcPct val="100000"/>
              </a:lnSpc>
            </a:pPr>
            <a:r>
              <a:rPr lang="en-US" sz="1800">
                <a:solidFill>
                  <a:schemeClr val="tx1"/>
                </a:solidFill>
              </a:rPr>
              <a:t>lower bound on the available credit if ongoing probe operations succeed. </a:t>
            </a:r>
          </a:p>
          <a:p>
            <a:pPr lvl="1" eaLnBrk="1" fontAlgn="auto" latinLnBrk="0" hangingPunct="1">
              <a:lnSpc>
                <a:spcPct val="100000"/>
              </a:lnSpc>
            </a:pPr>
            <a:r>
              <a:rPr lang="en-US" sz="1800">
                <a:solidFill>
                  <a:schemeClr val="tx1"/>
                </a:solidFill>
              </a:rPr>
              <a:t>Initialized to actual available credit. </a:t>
            </a:r>
          </a:p>
          <a:p>
            <a:pPr lvl="1" eaLnBrk="1" fontAlgn="auto" latinLnBrk="0" hangingPunct="1">
              <a:lnSpc>
                <a:spcPct val="100000"/>
              </a:lnSpc>
            </a:pPr>
            <a:r>
              <a:rPr lang="en-US" sz="1800">
                <a:solidFill>
                  <a:schemeClr val="tx1"/>
                </a:solidFill>
              </a:rPr>
              <a:t>Decreased c</a:t>
            </a:r>
            <a:r>
              <a:rPr lang="en-US" sz="1800" baseline="-25000">
                <a:solidFill>
                  <a:schemeClr val="tx1"/>
                </a:solidFill>
              </a:rPr>
              <a:t>i </a:t>
            </a:r>
            <a:r>
              <a:rPr lang="en-US" sz="1800">
                <a:solidFill>
                  <a:schemeClr val="tx1"/>
                </a:solidFill>
              </a:rPr>
              <a:t>when transaction to prevent other routing using the link. </a:t>
            </a:r>
          </a:p>
          <a:p>
            <a:pPr lvl="1" eaLnBrk="1" fontAlgn="auto" latinLnBrk="0" hangingPunct="1">
              <a:lnSpc>
                <a:spcPct val="100000"/>
              </a:lnSpc>
            </a:pPr>
            <a:r>
              <a:rPr lang="en-US" sz="1800">
                <a:solidFill>
                  <a:schemeClr val="tx1"/>
                </a:solidFill>
              </a:rPr>
              <a:t>Adding </a:t>
            </a:r>
            <a:r>
              <a:rPr lang="en-US" sz="1800">
                <a:solidFill>
                  <a:schemeClr val="tx1"/>
                </a:solidFill>
                <a:sym typeface="+mn-ea"/>
              </a:rPr>
              <a:t>c</a:t>
            </a:r>
            <a:r>
              <a:rPr lang="en-US" sz="1800" baseline="-25000">
                <a:solidFill>
                  <a:schemeClr val="tx1"/>
                </a:solidFill>
                <a:sym typeface="+mn-ea"/>
              </a:rPr>
              <a:t>i </a:t>
            </a:r>
            <a:r>
              <a:rPr lang="en-US" sz="1800">
                <a:solidFill>
                  <a:schemeClr val="tx1"/>
                </a:solidFill>
                <a:sym typeface="+mn-ea"/>
              </a:rPr>
              <a:t>back if the routing fails.</a:t>
            </a:r>
          </a:p>
        </p:txBody>
      </p:sp>
    </p:spTree>
    <p:extLst>
      <p:ext uri="{BB962C8B-B14F-4D97-AF65-F5344CB8AC3E}">
        <p14:creationId xmlns:p14="http://schemas.microsoft.com/office/powerpoint/2010/main" val="320737557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46" name="Google Shape;346;p4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144984" y="0"/>
            <a:ext cx="6854031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616657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/>
              <a:t>Routing Algorithms - Parameters</a:t>
            </a:r>
          </a:p>
        </p:txBody>
      </p:sp>
      <p:sp>
        <p:nvSpPr>
          <p:cNvPr id="352" name="Google Shape;352;p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The number of landmarks </a:t>
            </a:r>
            <a:r>
              <a:rPr lang="en-GB" b="1" i="1">
                <a:solidFill>
                  <a:schemeClr val="dk1"/>
                </a:solidFill>
              </a:rPr>
              <a:t>|L|</a:t>
            </a:r>
            <a:r>
              <a:rPr lang="en-GB">
                <a:solidFill>
                  <a:srgbClr val="000000"/>
                </a:solidFill>
              </a:rPr>
              <a:t>: The transaction and stabilization overhead increases roughly linearly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The number of transaction attempts </a:t>
            </a:r>
            <a:r>
              <a:rPr lang="en-GB" b="1" i="1">
                <a:solidFill>
                  <a:srgbClr val="000000"/>
                </a:solidFill>
              </a:rPr>
              <a:t>a</a:t>
            </a:r>
            <a:r>
              <a:rPr lang="en-GB">
                <a:solidFill>
                  <a:srgbClr val="000000"/>
                </a:solidFill>
              </a:rPr>
              <a:t>: A sender </a:t>
            </a:r>
            <a:r>
              <a:rPr lang="en-GB" i="1">
                <a:solidFill>
                  <a:srgbClr val="000000"/>
                </a:solidFill>
              </a:rPr>
              <a:t>S</a:t>
            </a:r>
            <a:r>
              <a:rPr lang="en-GB">
                <a:solidFill>
                  <a:srgbClr val="000000"/>
                </a:solidFill>
              </a:rPr>
              <a:t> can attempt to perform a transaction up to </a:t>
            </a:r>
            <a:r>
              <a:rPr lang="en-GB" i="1">
                <a:solidFill>
                  <a:schemeClr val="dk1"/>
                </a:solidFill>
              </a:rPr>
              <a:t>a </a:t>
            </a:r>
            <a:r>
              <a:rPr lang="en-GB">
                <a:solidFill>
                  <a:srgbClr val="000000"/>
                </a:solidFill>
              </a:rPr>
              <a:t>times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i="1">
                <a:solidFill>
                  <a:srgbClr val="000000"/>
                </a:solidFill>
              </a:rPr>
              <a:t>S</a:t>
            </a:r>
            <a:r>
              <a:rPr lang="en-GB">
                <a:solidFill>
                  <a:srgbClr val="000000"/>
                </a:solidFill>
              </a:rPr>
              <a:t> chooses the interval between two consecutive attempts uniformly at random within an interval of length </a:t>
            </a:r>
            <a:r>
              <a:rPr lang="en-GB" b="1" i="1">
                <a:solidFill>
                  <a:srgbClr val="000000"/>
                </a:solidFill>
              </a:rPr>
              <a:t>tl</a:t>
            </a:r>
            <a:endParaRPr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45691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Routing Algorithms - Privacy Analysis</a:t>
            </a:r>
          </a:p>
        </p:txBody>
      </p:sp>
      <p:sp>
        <p:nvSpPr>
          <p:cNvPr id="358" name="Google Shape;358;p48"/>
          <p:cNvSpPr txBox="1">
            <a:spLocks noGrp="1"/>
          </p:cNvSpPr>
          <p:nvPr>
            <p:ph type="body" idx="1"/>
          </p:nvPr>
        </p:nvSpPr>
        <p:spPr>
          <a:xfrm>
            <a:off x="2154475" y="1899950"/>
            <a:ext cx="4484100" cy="20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GB" sz="2400">
                <a:solidFill>
                  <a:srgbClr val="000000"/>
                </a:solidFill>
              </a:rPr>
              <a:t>Value Privacy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GB" sz="2400">
                <a:solidFill>
                  <a:srgbClr val="000000"/>
                </a:solidFill>
              </a:rPr>
              <a:t>Sender/</a:t>
            </a:r>
            <a:r>
              <a:rPr lang="en-GB" sz="2400">
                <a:solidFill>
                  <a:schemeClr val="dk1"/>
                </a:solidFill>
              </a:rPr>
              <a:t>Receiver </a:t>
            </a:r>
            <a:r>
              <a:rPr lang="en-GB" sz="2400">
                <a:solidFill>
                  <a:srgbClr val="000000"/>
                </a:solidFill>
              </a:rPr>
              <a:t>Privacy</a:t>
            </a:r>
            <a:endParaRPr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6297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4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65" name="Google Shape;365;p4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144984" y="0"/>
            <a:ext cx="6854031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420841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5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72" name="Google Shape;372;p5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144984" y="0"/>
            <a:ext cx="6854031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568177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5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79" name="Google Shape;379;p5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144984" y="0"/>
            <a:ext cx="6854031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4431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Solution: Off-Chain</a:t>
            </a:r>
            <a:endParaRPr lang="en-US" dirty="0"/>
          </a:p>
        </p:txBody>
      </p:sp>
      <p:pic>
        <p:nvPicPr>
          <p:cNvPr id="5" name="Picture 4" descr="Screen Shot 2019-03-06 at 9.41.5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52" y="1375482"/>
            <a:ext cx="3708613" cy="26581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03751" y="1281833"/>
            <a:ext cx="45271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6" indent="-285750">
              <a:buFont typeface="Wingdings" charset="2"/>
              <a:buChar char="ü"/>
            </a:pPr>
            <a:r>
              <a:rPr lang="en-US" dirty="0" smtClean="0"/>
              <a:t>Add another layer to </a:t>
            </a:r>
            <a:r>
              <a:rPr lang="en-US" dirty="0" err="1" smtClean="0"/>
              <a:t>blockchain</a:t>
            </a:r>
            <a:r>
              <a:rPr lang="en-US" dirty="0" smtClean="0"/>
              <a:t> </a:t>
            </a:r>
          </a:p>
          <a:p>
            <a:pPr marL="285750" lvl="7" indent="-285750">
              <a:buFont typeface="Wingdings" charset="2"/>
              <a:buChar char="ü"/>
            </a:pPr>
            <a:r>
              <a:rPr lang="en-US" dirty="0" smtClean="0"/>
              <a:t>Enable users to create payment channels between any two parties on that extra layer</a:t>
            </a:r>
          </a:p>
          <a:p>
            <a:pPr marL="285750" lvl="7" indent="-285750">
              <a:buFont typeface="Wingdings" charset="2"/>
              <a:buChar char="ü"/>
            </a:pPr>
            <a:r>
              <a:rPr lang="en-US" dirty="0" smtClean="0"/>
              <a:t>Examples: Danny and John need to send money very often, quickly and with minimal fees</a:t>
            </a:r>
          </a:p>
          <a:p>
            <a:pPr marL="285750" indent="-285750">
              <a:buFont typeface="Wingdings" charset="2"/>
              <a:buChar char="u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6383" y="4233575"/>
            <a:ext cx="41861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we really don’t need to keep a record of every single transaction on the </a:t>
            </a:r>
            <a:r>
              <a:rPr lang="en-US" sz="1600" b="1" dirty="0" err="1">
                <a:solidFill>
                  <a:srgbClr val="FF0000"/>
                </a:solidFill>
              </a:rPr>
              <a:t>blockchain</a:t>
            </a:r>
            <a:r>
              <a:rPr lang="en-US" sz="1600" b="1" dirty="0">
                <a:solidFill>
                  <a:srgbClr val="FF0000"/>
                </a:solidFill>
              </a:rPr>
              <a:t>.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they are OFF-CHAIN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0785" y="2457826"/>
            <a:ext cx="464475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dirty="0" smtClean="0"/>
              <a:t>Setup Channel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/>
              <a:t>Shared wallet: </a:t>
            </a:r>
          </a:p>
          <a:p>
            <a:r>
              <a:rPr lang="en-US" dirty="0" smtClean="0"/>
              <a:t>They need to create a </a:t>
            </a:r>
            <a:r>
              <a:rPr lang="en-US" dirty="0" err="1" smtClean="0"/>
              <a:t>multisignature</a:t>
            </a:r>
            <a:r>
              <a:rPr lang="en-US" dirty="0" smtClean="0"/>
              <a:t> shared wallet</a:t>
            </a:r>
          </a:p>
          <a:p>
            <a:r>
              <a:rPr lang="en-US" dirty="0" smtClean="0"/>
              <a:t>3)    Deposit</a:t>
            </a:r>
            <a:endParaRPr lang="en-US" dirty="0"/>
          </a:p>
          <a:p>
            <a:r>
              <a:rPr lang="en-US" dirty="0" smtClean="0"/>
              <a:t>They both deposit a certain amount of </a:t>
            </a:r>
            <a:r>
              <a:rPr lang="en-US" dirty="0" err="1" smtClean="0"/>
              <a:t>Bitcoins</a:t>
            </a:r>
            <a:endParaRPr lang="en-US" dirty="0" smtClean="0"/>
          </a:p>
          <a:p>
            <a:pPr marL="342900" indent="-342900">
              <a:buAutoNum type="arabicParenR" startAt="4"/>
            </a:pPr>
            <a:r>
              <a:rPr lang="en-US" dirty="0" smtClean="0"/>
              <a:t>Transaction</a:t>
            </a:r>
          </a:p>
          <a:p>
            <a:r>
              <a:rPr lang="en-US" dirty="0" smtClean="0"/>
              <a:t>Unlimited transactions can happen between them, which means redistribute the funds stored in the wallet.</a:t>
            </a:r>
          </a:p>
          <a:p>
            <a:pPr marL="342900" indent="-342900">
              <a:buAutoNum type="arabicParenR" startAt="5"/>
            </a:pPr>
            <a:r>
              <a:rPr lang="en-US" dirty="0" smtClean="0"/>
              <a:t>Channel closed</a:t>
            </a:r>
          </a:p>
          <a:p>
            <a:pPr marL="342900" indent="-342900">
              <a:buAutoNum type="arabicParenR" startAt="5"/>
            </a:pPr>
            <a:r>
              <a:rPr lang="en-US" dirty="0" smtClean="0"/>
              <a:t>Final Balance is Broadcasted to the </a:t>
            </a:r>
            <a:r>
              <a:rPr lang="en-US" dirty="0" err="1" smtClean="0"/>
              <a:t>blockchain</a:t>
            </a:r>
            <a:endParaRPr lang="en-US" dirty="0" smtClean="0"/>
          </a:p>
          <a:p>
            <a:pPr marL="342900" indent="-342900">
              <a:buFont typeface="+mj-lt"/>
              <a:buAutoNum type="arabicParenR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80765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5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86" name="Google Shape;386;p5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144984" y="0"/>
            <a:ext cx="6854031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702419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5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93" name="Google Shape;393;p5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144984" y="0"/>
            <a:ext cx="6854031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998697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Sender/Receiver Privacy</a:t>
            </a:r>
          </a:p>
        </p:txBody>
      </p:sp>
      <p:sp>
        <p:nvSpPr>
          <p:cNvPr id="399" name="Google Shape;399;p54"/>
          <p:cNvSpPr txBox="1">
            <a:spLocks noGrp="1"/>
          </p:cNvSpPr>
          <p:nvPr>
            <p:ph type="body" idx="1"/>
          </p:nvPr>
        </p:nvSpPr>
        <p:spPr>
          <a:xfrm>
            <a:off x="237675" y="14929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The adversary cannot determine whether the actual sender is </a:t>
            </a:r>
            <a:r>
              <a:rPr lang="en-GB" i="1">
                <a:solidFill>
                  <a:srgbClr val="000000"/>
                </a:solidFill>
              </a:rPr>
              <a:t>S</a:t>
            </a:r>
            <a:r>
              <a:rPr lang="en-GB">
                <a:solidFill>
                  <a:srgbClr val="000000"/>
                </a:solidFill>
              </a:rPr>
              <a:t> or another user </a:t>
            </a:r>
            <a:r>
              <a:rPr lang="en-GB" i="1">
                <a:solidFill>
                  <a:srgbClr val="000000"/>
                </a:solidFill>
              </a:rPr>
              <a:t>S’</a:t>
            </a:r>
            <a:r>
              <a:rPr lang="en-GB">
                <a:solidFill>
                  <a:srgbClr val="000000"/>
                </a:solidFill>
              </a:rPr>
              <a:t> connected to </a:t>
            </a:r>
            <a:r>
              <a:rPr lang="en-GB" i="1">
                <a:solidFill>
                  <a:srgbClr val="000000"/>
                </a:solidFill>
              </a:rPr>
              <a:t>S</a:t>
            </a:r>
            <a:r>
              <a:rPr lang="en-GB">
                <a:solidFill>
                  <a:srgbClr val="000000"/>
                </a:solidFill>
              </a:rPr>
              <a:t> through a direct link or a path of non-compromised users.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000000"/>
                </a:solidFill>
              </a:rPr>
              <a:t>The adversary cannot fully determine yet if </a:t>
            </a:r>
            <a:r>
              <a:rPr lang="en-GB" i="1">
                <a:solidFill>
                  <a:srgbClr val="000000"/>
                </a:solidFill>
              </a:rPr>
              <a:t>R</a:t>
            </a:r>
            <a:r>
              <a:rPr lang="en-GB">
                <a:solidFill>
                  <a:srgbClr val="000000"/>
                </a:solidFill>
              </a:rPr>
              <a:t> is the actual receiver, or the routing message is intended for another receiver </a:t>
            </a:r>
            <a:r>
              <a:rPr lang="en-GB" i="1">
                <a:solidFill>
                  <a:srgbClr val="000000"/>
                </a:solidFill>
              </a:rPr>
              <a:t>R’</a:t>
            </a:r>
            <a:r>
              <a:rPr lang="en-GB">
                <a:solidFill>
                  <a:srgbClr val="000000"/>
                </a:solidFill>
              </a:rPr>
              <a:t> connected to </a:t>
            </a:r>
            <a:r>
              <a:rPr lang="en-GB" i="1">
                <a:solidFill>
                  <a:srgbClr val="000000"/>
                </a:solidFill>
              </a:rPr>
              <a:t>R</a:t>
            </a:r>
            <a:r>
              <a:rPr lang="en-GB">
                <a:solidFill>
                  <a:srgbClr val="000000"/>
                </a:solidFill>
              </a:rPr>
              <a:t> through a direct link or a path of non-compromised users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89823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5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406" name="Google Shape;406;p5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144984" y="0"/>
            <a:ext cx="6854031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296029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5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413" name="Google Shape;413;p5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144984" y="0"/>
            <a:ext cx="6854031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7321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5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420" name="Google Shape;420;p5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121466" y="764394"/>
            <a:ext cx="6854031" cy="36735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1079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5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427" name="Google Shape;427;p5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144984" y="0"/>
            <a:ext cx="6854031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5417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5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434" name="Google Shape;434;p5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144984" y="0"/>
            <a:ext cx="6854031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054382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</a:t>
            </a:r>
          </a:p>
        </p:txBody>
      </p:sp>
      <p:sp>
        <p:nvSpPr>
          <p:cNvPr id="473" name="Google Shape;473;p6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474" name="Google Shape;474;p6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144984" y="0"/>
            <a:ext cx="6854031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941370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273" y="2284204"/>
            <a:ext cx="8520600" cy="572700"/>
          </a:xfrm>
        </p:spPr>
        <p:txBody>
          <a:bodyPr/>
          <a:lstStyle/>
          <a:p>
            <a:pPr algn="ctr"/>
            <a:r>
              <a:rPr lang="en-US" dirty="0" smtClean="0"/>
              <a:t>Thank you!</a:t>
            </a:r>
            <a:br>
              <a:rPr lang="en-US" dirty="0" smtClean="0"/>
            </a:br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93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Off-Chain Transactions</a:t>
            </a:r>
            <a:endParaRPr dirty="0"/>
          </a:p>
        </p:txBody>
      </p:sp>
      <p:pic>
        <p:nvPicPr>
          <p:cNvPr id="2" name="Picture 1" descr="Screen Shot 2019-03-06 at 9.56.1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20" y="1263759"/>
            <a:ext cx="6825351" cy="34480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62149" y="3986617"/>
            <a:ext cx="3245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Take Lightning network as example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Decentralized Path-Based Transaction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3000"/>
              </a:lnSpc>
            </a:pPr>
            <a:r>
              <a:rPr lang="en-US" dirty="0" smtClean="0">
                <a:solidFill>
                  <a:schemeClr val="tx1"/>
                </a:solidFill>
              </a:rPr>
              <a:t>In a PBT network, pairs of users locally maintain </a:t>
            </a:r>
            <a:r>
              <a:rPr lang="en-US" dirty="0">
                <a:solidFill>
                  <a:schemeClr val="tx1"/>
                </a:solidFill>
              </a:rPr>
              <a:t>weighted </a:t>
            </a:r>
            <a:r>
              <a:rPr lang="en-US" dirty="0" smtClean="0">
                <a:solidFill>
                  <a:schemeClr val="tx1"/>
                </a:solidFill>
              </a:rPr>
              <a:t>links (</a:t>
            </a:r>
            <a:r>
              <a:rPr lang="en-US" dirty="0" err="1" smtClean="0">
                <a:solidFill>
                  <a:schemeClr val="tx1"/>
                </a:solidFill>
              </a:rPr>
              <a:t>i.e.local</a:t>
            </a:r>
            <a:r>
              <a:rPr lang="en-US" dirty="0" smtClean="0">
                <a:solidFill>
                  <a:schemeClr val="tx1"/>
                </a:solidFill>
              </a:rPr>
              <a:t> payment channel) </a:t>
            </a:r>
          </a:p>
          <a:p>
            <a:pPr>
              <a:lnSpc>
                <a:spcPct val="113000"/>
              </a:lnSpc>
            </a:pPr>
            <a:r>
              <a:rPr lang="en-US" dirty="0" smtClean="0">
                <a:solidFill>
                  <a:schemeClr val="tx1"/>
                </a:solidFill>
              </a:rPr>
              <a:t>Pairs of participants leverage these channels to settle payments via a path of intermediaries without the need to record all the transactions in a global </a:t>
            </a:r>
            <a:r>
              <a:rPr lang="en-US" dirty="0" err="1" smtClean="0">
                <a:solidFill>
                  <a:schemeClr val="tx1"/>
                </a:solidFill>
              </a:rPr>
              <a:t>blockchain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lnSpc>
                <a:spcPct val="113000"/>
              </a:lnSpc>
            </a:pPr>
            <a:r>
              <a:rPr lang="en-US" dirty="0" smtClean="0">
                <a:solidFill>
                  <a:schemeClr val="tx1"/>
                </a:solidFill>
              </a:rPr>
              <a:t>The weight of the link, is dependent on the applications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dirty="0" smtClean="0">
                <a:solidFill>
                  <a:schemeClr val="tx1"/>
                </a:solidFill>
              </a:rPr>
              <a:t>The link weight characterizes the amount of funds (or assets) that one user can transfer to the other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dirty="0" smtClean="0">
                <a:solidFill>
                  <a:schemeClr val="tx1"/>
                </a:solidFill>
              </a:rPr>
              <a:t>In credit network, the weight means the amount of money owe one to another</a:t>
            </a:r>
          </a:p>
          <a:p>
            <a:pPr>
              <a:lnSpc>
                <a:spcPct val="113000"/>
              </a:lnSpc>
            </a:pPr>
            <a:r>
              <a:rPr lang="en-US" dirty="0" smtClean="0">
                <a:solidFill>
                  <a:schemeClr val="tx1"/>
                </a:solidFill>
              </a:rPr>
              <a:t>Applications: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dirty="0">
                <a:solidFill>
                  <a:schemeClr val="tx1"/>
                </a:solidFill>
              </a:rPr>
              <a:t>Lightning network for </a:t>
            </a:r>
            <a:r>
              <a:rPr lang="en-US" dirty="0" err="1">
                <a:solidFill>
                  <a:schemeClr val="tx1"/>
                </a:solidFill>
              </a:rPr>
              <a:t>Bitcoin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dirty="0" err="1">
                <a:solidFill>
                  <a:schemeClr val="tx1"/>
                </a:solidFill>
              </a:rPr>
              <a:t>Raiden</a:t>
            </a:r>
            <a:r>
              <a:rPr lang="en-US" dirty="0">
                <a:solidFill>
                  <a:schemeClr val="tx1"/>
                </a:solidFill>
              </a:rPr>
              <a:t> network for </a:t>
            </a:r>
            <a:r>
              <a:rPr lang="en-US" dirty="0" err="1">
                <a:solidFill>
                  <a:schemeClr val="tx1"/>
                </a:solidFill>
              </a:rPr>
              <a:t>Ethereum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dirty="0" err="1">
                <a:solidFill>
                  <a:schemeClr val="tx1"/>
                </a:solidFill>
              </a:rPr>
              <a:t>SilentWhispers</a:t>
            </a:r>
            <a:r>
              <a:rPr lang="en-US" dirty="0">
                <a:solidFill>
                  <a:schemeClr val="tx1"/>
                </a:solidFill>
              </a:rPr>
              <a:t> for credit network </a:t>
            </a:r>
            <a:r>
              <a:rPr lang="mr-IN" dirty="0">
                <a:solidFill>
                  <a:schemeClr val="tx1"/>
                </a:solidFill>
              </a:rPr>
              <a:t>…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55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3648</TotalTime>
  <Words>3260</Words>
  <Application>Microsoft Macintosh PowerPoint</Application>
  <PresentationFormat>On-screen Show (16:9)</PresentationFormat>
  <Paragraphs>394</Paragraphs>
  <Slides>79</Slides>
  <Notes>71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0" baseType="lpstr">
      <vt:lpstr>Simple Light</vt:lpstr>
      <vt:lpstr>Settling Payments Fast and Private: Efficient Decentralized Routing for Path-Based Transactions</vt:lpstr>
      <vt:lpstr>Outlines</vt:lpstr>
      <vt:lpstr>How Does Blockchain Work</vt:lpstr>
      <vt:lpstr>Blockchain Can Do Many Things</vt:lpstr>
      <vt:lpstr>Blockchain</vt:lpstr>
      <vt:lpstr>Limitation of Blockchain</vt:lpstr>
      <vt:lpstr>Solution: Off-Chain</vt:lpstr>
      <vt:lpstr>Off-Chain Transactions</vt:lpstr>
      <vt:lpstr>Decentralized Path-Based Transaction</vt:lpstr>
      <vt:lpstr>Path-Based Transactions (PBT) Example</vt:lpstr>
      <vt:lpstr>Path-Based Transactions (PBT) Example Continuing</vt:lpstr>
      <vt:lpstr>Path-Based Transactions (PBT) Example Continuing</vt:lpstr>
      <vt:lpstr>Path-Based Transactions (PBT): Algorithms</vt:lpstr>
      <vt:lpstr>Paper Contribution on the Blockchain Ecosystem</vt:lpstr>
      <vt:lpstr>Routing Algorithm is important</vt:lpstr>
      <vt:lpstr>Privacy Goals</vt:lpstr>
      <vt:lpstr>Related work</vt:lpstr>
      <vt:lpstr>PowerPoint Presentation</vt:lpstr>
      <vt:lpstr>The types of PBT network</vt:lpstr>
      <vt:lpstr>Landmark Routing </vt:lpstr>
      <vt:lpstr>SlientWhispers: Setup</vt:lpstr>
      <vt:lpstr>SlientWhispers: Routing</vt:lpstr>
      <vt:lpstr>Limitations of SlientWhispers</vt:lpstr>
      <vt:lpstr>Embedding-based Routing</vt:lpstr>
      <vt:lpstr>VOUTE </vt:lpstr>
      <vt:lpstr>Advantage for VOUTE</vt:lpstr>
      <vt:lpstr>Limitations of VOUTE</vt:lpstr>
      <vt:lpstr>System Model by Graph Math</vt:lpstr>
      <vt:lpstr>Attacker Model</vt:lpstr>
      <vt:lpstr>Performance Matrics</vt:lpstr>
      <vt:lpstr>Outlines</vt:lpstr>
      <vt:lpstr>SpeedyMurmurs</vt:lpstr>
      <vt:lpstr>SpeedyMurmurs Routing Algorithms</vt:lpstr>
      <vt:lpstr>Assumptions</vt:lpstr>
      <vt:lpstr>Term definitions</vt:lpstr>
      <vt:lpstr>Term definitions</vt:lpstr>
      <vt:lpstr>Term definitions</vt:lpstr>
      <vt:lpstr>Algorithms</vt:lpstr>
      <vt:lpstr>setRoutes()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Modified PIE (Practical Isometric Embedding)</vt:lpstr>
      <vt:lpstr>setRoutes() - BFS(breadth first search)</vt:lpstr>
      <vt:lpstr>setRoutes() - BFS coords assign</vt:lpstr>
      <vt:lpstr>setRoutes() - BFS coords assign, two phases</vt:lpstr>
      <vt:lpstr>setCred(u, v, c)</vt:lpstr>
      <vt:lpstr>setCred(u, v, c)</vt:lpstr>
      <vt:lpstr>setCred(u, v, c)</vt:lpstr>
      <vt:lpstr>routePay()</vt:lpstr>
      <vt:lpstr>Anonymous Return Addresses</vt:lpstr>
      <vt:lpstr>Anonymous Return Addresses</vt:lpstr>
      <vt:lpstr>Anonymous Return Addresses - padding </vt:lpstr>
      <vt:lpstr>Anonymous Return Addresses - hash cascade</vt:lpstr>
      <vt:lpstr>routePay()</vt:lpstr>
      <vt:lpstr>PowerPoint Presentation</vt:lpstr>
      <vt:lpstr>routePay()</vt:lpstr>
      <vt:lpstr>VOUTE’s routing algorithm (Embedding-based)</vt:lpstr>
      <vt:lpstr>PowerPoint Presentation</vt:lpstr>
      <vt:lpstr>Routing Algorithms - Concurrency</vt:lpstr>
      <vt:lpstr>PowerPoint Presentation</vt:lpstr>
      <vt:lpstr>Routing Algorithms - Parameters</vt:lpstr>
      <vt:lpstr>Routing Algorithms - Privacy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Sender/Receiver Privacy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</vt:lpstr>
      <vt:lpstr>Thank you!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Settling Payments Fast and Private: Efficient Decentralized Routing for Path-Based Transactions</dc:title>
  <cp:lastModifiedBy>Li Xue</cp:lastModifiedBy>
  <cp:revision>222</cp:revision>
  <dcterms:modified xsi:type="dcterms:W3CDTF">2019-03-08T20:46:19Z</dcterms:modified>
</cp:coreProperties>
</file>